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1"/>
    <p:sldMasterId id="2147483729" r:id="rId2"/>
  </p:sldMasterIdLst>
  <p:notesMasterIdLst>
    <p:notesMasterId r:id="rId21"/>
  </p:notesMasterIdLst>
  <p:sldIdLst>
    <p:sldId id="256" r:id="rId3"/>
    <p:sldId id="929" r:id="rId4"/>
    <p:sldId id="930" r:id="rId5"/>
    <p:sldId id="944" r:id="rId6"/>
    <p:sldId id="945" r:id="rId7"/>
    <p:sldId id="932" r:id="rId8"/>
    <p:sldId id="931" r:id="rId9"/>
    <p:sldId id="937" r:id="rId10"/>
    <p:sldId id="947" r:id="rId11"/>
    <p:sldId id="935" r:id="rId12"/>
    <p:sldId id="936" r:id="rId13"/>
    <p:sldId id="938" r:id="rId14"/>
    <p:sldId id="933" r:id="rId15"/>
    <p:sldId id="934" r:id="rId16"/>
    <p:sldId id="940" r:id="rId17"/>
    <p:sldId id="943" r:id="rId18"/>
    <p:sldId id="946" r:id="rId19"/>
    <p:sldId id="290" r:id="rId20"/>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5C0000"/>
    <a:srgbClr val="CCB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Šviesus stilius 2 – paryškinima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Vidutinis stilius 4 – paryškinima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Be stiliaus, lentelės tinkleli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45" autoAdjust="0"/>
    <p:restoredTop sz="94802" autoAdjust="0"/>
  </p:normalViewPr>
  <p:slideViewPr>
    <p:cSldViewPr snapToGrid="0">
      <p:cViewPr>
        <p:scale>
          <a:sx n="67" d="100"/>
          <a:sy n="67" d="100"/>
        </p:scale>
        <p:origin x="332"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1_SKYRIAUS%20DOKUMENTAI\Pa&#382;angos%20ataskaita\Duomenys\socializac_vasarosprogramos\Soializacijos%20vasarosproramu%20diagrama)_2018-201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Lapas1!$T$12</c:f>
              <c:strCache>
                <c:ptCount val="1"/>
                <c:pt idx="0">
                  <c:v>2019</c:v>
                </c:pt>
              </c:strCache>
            </c:strRef>
          </c:tx>
          <c:spPr>
            <a:gradFill>
              <a:gsLst>
                <a:gs pos="100000">
                  <a:schemeClr val="accent1">
                    <a:alpha val="0"/>
                  </a:schemeClr>
                </a:gs>
                <a:gs pos="50000">
                  <a:schemeClr val="accent1"/>
                </a:gs>
              </a:gsLst>
              <a:lin ang="5400000" scaled="0"/>
            </a:gradFill>
            <a:ln>
              <a:noFill/>
            </a:ln>
            <a:effectLst/>
            <a:sp3d/>
          </c:spPr>
          <c:invertIfNegative val="0"/>
          <c:dLbls>
            <c:dLbl>
              <c:idx val="4"/>
              <c:layout>
                <c:manualLayout>
                  <c:x val="-1.7991004497751123E-2"/>
                  <c:y val="-9.00900900900900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73-4A30-874D-DEC4365356A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Lapas1!$U$10:$Z$11</c:f>
              <c:multiLvlStrCache>
                <c:ptCount val="6"/>
                <c:lvl>
                  <c:pt idx="0">
                    <c:v>Programų skaičius</c:v>
                  </c:pt>
                  <c:pt idx="1">
                    <c:v>Mokinių skaičius</c:v>
                  </c:pt>
                  <c:pt idx="2">
                    <c:v>Skirtos lėšos</c:v>
                  </c:pt>
                  <c:pt idx="3">
                    <c:v>Programų skaičius</c:v>
                  </c:pt>
                  <c:pt idx="4">
                    <c:v>Mokinių skaičius</c:v>
                  </c:pt>
                  <c:pt idx="5">
                    <c:v>Skirtos lėšos</c:v>
                  </c:pt>
                </c:lvl>
                <c:lvl>
                  <c:pt idx="0">
                    <c:v>Vaikų ir jaunimo socializacijos programos</c:v>
                  </c:pt>
                  <c:pt idx="3">
                    <c:v>Psichoaktyvių medžiagų prevencijos programos</c:v>
                  </c:pt>
                </c:lvl>
              </c:multiLvlStrCache>
            </c:multiLvlStrRef>
          </c:cat>
          <c:val>
            <c:numRef>
              <c:f>Lapas1!$U$12:$Z$12</c:f>
              <c:numCache>
                <c:formatCode>General</c:formatCode>
                <c:ptCount val="6"/>
                <c:pt idx="0">
                  <c:v>27</c:v>
                </c:pt>
                <c:pt idx="1">
                  <c:v>5491</c:v>
                </c:pt>
                <c:pt idx="2">
                  <c:v>14305</c:v>
                </c:pt>
                <c:pt idx="3">
                  <c:v>23</c:v>
                </c:pt>
                <c:pt idx="4">
                  <c:v>4922</c:v>
                </c:pt>
                <c:pt idx="5">
                  <c:v>5870</c:v>
                </c:pt>
              </c:numCache>
            </c:numRef>
          </c:val>
          <c:extLst>
            <c:ext xmlns:c16="http://schemas.microsoft.com/office/drawing/2014/chart" uri="{C3380CC4-5D6E-409C-BE32-E72D297353CC}">
              <c16:uniqueId val="{00000001-BA73-4A30-874D-DEC4365356AB}"/>
            </c:ext>
          </c:extLst>
        </c:ser>
        <c:ser>
          <c:idx val="1"/>
          <c:order val="1"/>
          <c:tx>
            <c:strRef>
              <c:f>Lapas1!$T$13</c:f>
              <c:strCache>
                <c:ptCount val="1"/>
                <c:pt idx="0">
                  <c:v>2020</c:v>
                </c:pt>
              </c:strCache>
            </c:strRef>
          </c:tx>
          <c:spPr>
            <a:gradFill>
              <a:gsLst>
                <a:gs pos="100000">
                  <a:schemeClr val="accent2">
                    <a:alpha val="0"/>
                  </a:schemeClr>
                </a:gs>
                <a:gs pos="50000">
                  <a:schemeClr val="accent2"/>
                </a:gs>
              </a:gsLst>
              <a:lin ang="5400000" scaled="0"/>
            </a:gradFill>
            <a:ln>
              <a:noFill/>
            </a:ln>
            <a:effectLst/>
            <a:sp3d/>
          </c:spPr>
          <c:invertIfNegative val="0"/>
          <c:dLbls>
            <c:dLbl>
              <c:idx val="2"/>
              <c:layout>
                <c:manualLayout>
                  <c:x val="-1.4401957033178708E-3"/>
                  <c:y val="-9.50118764845605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73-4A30-874D-DEC4365356AB}"/>
                </c:ext>
              </c:extLst>
            </c:dLbl>
            <c:dLbl>
              <c:idx val="5"/>
              <c:layout>
                <c:manualLayout>
                  <c:x val="0"/>
                  <c:y val="-2.7027027027027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73-4A30-874D-DEC4365356A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Lapas1!$U$10:$Z$11</c:f>
              <c:multiLvlStrCache>
                <c:ptCount val="6"/>
                <c:lvl>
                  <c:pt idx="0">
                    <c:v>Programų skaičius</c:v>
                  </c:pt>
                  <c:pt idx="1">
                    <c:v>Mokinių skaičius</c:v>
                  </c:pt>
                  <c:pt idx="2">
                    <c:v>Skirtos lėšos</c:v>
                  </c:pt>
                  <c:pt idx="3">
                    <c:v>Programų skaičius</c:v>
                  </c:pt>
                  <c:pt idx="4">
                    <c:v>Mokinių skaičius</c:v>
                  </c:pt>
                  <c:pt idx="5">
                    <c:v>Skirtos lėšos</c:v>
                  </c:pt>
                </c:lvl>
                <c:lvl>
                  <c:pt idx="0">
                    <c:v>Vaikų ir jaunimo socializacijos programos</c:v>
                  </c:pt>
                  <c:pt idx="3">
                    <c:v>Psichoaktyvių medžiagų prevencijos programos</c:v>
                  </c:pt>
                </c:lvl>
              </c:multiLvlStrCache>
            </c:multiLvlStrRef>
          </c:cat>
          <c:val>
            <c:numRef>
              <c:f>Lapas1!$U$13:$Z$13</c:f>
              <c:numCache>
                <c:formatCode>General</c:formatCode>
                <c:ptCount val="6"/>
                <c:pt idx="0">
                  <c:v>37</c:v>
                </c:pt>
                <c:pt idx="1">
                  <c:v>7613</c:v>
                </c:pt>
                <c:pt idx="2">
                  <c:v>19610</c:v>
                </c:pt>
                <c:pt idx="3">
                  <c:v>24</c:v>
                </c:pt>
                <c:pt idx="4">
                  <c:v>5540</c:v>
                </c:pt>
                <c:pt idx="5">
                  <c:v>6375</c:v>
                </c:pt>
              </c:numCache>
            </c:numRef>
          </c:val>
          <c:extLst>
            <c:ext xmlns:c16="http://schemas.microsoft.com/office/drawing/2014/chart" uri="{C3380CC4-5D6E-409C-BE32-E72D297353CC}">
              <c16:uniqueId val="{00000004-BA73-4A30-874D-DEC4365356AB}"/>
            </c:ext>
          </c:extLst>
        </c:ser>
        <c:ser>
          <c:idx val="2"/>
          <c:order val="2"/>
          <c:tx>
            <c:strRef>
              <c:f>Lapas1!$T$14</c:f>
              <c:strCache>
                <c:ptCount val="1"/>
                <c:pt idx="0">
                  <c:v>2021</c:v>
                </c:pt>
              </c:strCache>
            </c:strRef>
          </c:tx>
          <c:spPr>
            <a:gradFill>
              <a:gsLst>
                <a:gs pos="100000">
                  <a:schemeClr val="accent3">
                    <a:alpha val="0"/>
                  </a:schemeClr>
                </a:gs>
                <a:gs pos="50000">
                  <a:schemeClr val="accent3"/>
                </a:gs>
              </a:gsLst>
              <a:lin ang="5400000" scaled="0"/>
            </a:gradFill>
            <a:ln>
              <a:noFill/>
            </a:ln>
            <a:effectLst/>
            <a:sp3d/>
          </c:spPr>
          <c:invertIfNegative val="0"/>
          <c:dLbls>
            <c:dLbl>
              <c:idx val="1"/>
              <c:layout>
                <c:manualLayout>
                  <c:x val="1.799100449775112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73-4A30-874D-DEC4365356AB}"/>
                </c:ext>
              </c:extLst>
            </c:dLbl>
            <c:dLbl>
              <c:idx val="2"/>
              <c:layout>
                <c:manualLayout>
                  <c:x val="2.5923522659721674E-2"/>
                  <c:y val="-6.33412509897070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73-4A30-874D-DEC4365356AB}"/>
                </c:ext>
              </c:extLst>
            </c:dLbl>
            <c:dLbl>
              <c:idx val="4"/>
              <c:layout>
                <c:manualLayout>
                  <c:x val="1.999000499750125E-2"/>
                  <c:y val="-1.3513513513513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73-4A30-874D-DEC4365356AB}"/>
                </c:ext>
              </c:extLst>
            </c:dLbl>
            <c:dLbl>
              <c:idx val="5"/>
              <c:layout>
                <c:manualLayout>
                  <c:x val="2.5987006496751477E-2"/>
                  <c:y val="-4.50450450450454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73-4A30-874D-DEC4365356A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Lapas1!$U$10:$Z$11</c:f>
              <c:multiLvlStrCache>
                <c:ptCount val="6"/>
                <c:lvl>
                  <c:pt idx="0">
                    <c:v>Programų skaičius</c:v>
                  </c:pt>
                  <c:pt idx="1">
                    <c:v>Mokinių skaičius</c:v>
                  </c:pt>
                  <c:pt idx="2">
                    <c:v>Skirtos lėšos</c:v>
                  </c:pt>
                  <c:pt idx="3">
                    <c:v>Programų skaičius</c:v>
                  </c:pt>
                  <c:pt idx="4">
                    <c:v>Mokinių skaičius</c:v>
                  </c:pt>
                  <c:pt idx="5">
                    <c:v>Skirtos lėšos</c:v>
                  </c:pt>
                </c:lvl>
                <c:lvl>
                  <c:pt idx="0">
                    <c:v>Vaikų ir jaunimo socializacijos programos</c:v>
                  </c:pt>
                  <c:pt idx="3">
                    <c:v>Psichoaktyvių medžiagų prevencijos programos</c:v>
                  </c:pt>
                </c:lvl>
              </c:multiLvlStrCache>
            </c:multiLvlStrRef>
          </c:cat>
          <c:val>
            <c:numRef>
              <c:f>Lapas1!$U$14:$Z$14</c:f>
              <c:numCache>
                <c:formatCode>General</c:formatCode>
                <c:ptCount val="6"/>
                <c:pt idx="0">
                  <c:v>37</c:v>
                </c:pt>
                <c:pt idx="1">
                  <c:v>8662</c:v>
                </c:pt>
                <c:pt idx="2">
                  <c:v>19650</c:v>
                </c:pt>
                <c:pt idx="3">
                  <c:v>25</c:v>
                </c:pt>
                <c:pt idx="4">
                  <c:v>5172</c:v>
                </c:pt>
                <c:pt idx="5">
                  <c:v>7490</c:v>
                </c:pt>
              </c:numCache>
            </c:numRef>
          </c:val>
          <c:extLst>
            <c:ext xmlns:c16="http://schemas.microsoft.com/office/drawing/2014/chart" uri="{C3380CC4-5D6E-409C-BE32-E72D297353CC}">
              <c16:uniqueId val="{00000009-BA73-4A30-874D-DEC4365356AB}"/>
            </c:ext>
          </c:extLst>
        </c:ser>
        <c:dLbls>
          <c:showLegendKey val="0"/>
          <c:showVal val="1"/>
          <c:showCatName val="0"/>
          <c:showSerName val="0"/>
          <c:showPercent val="0"/>
          <c:showBubbleSize val="0"/>
        </c:dLbls>
        <c:gapWidth val="150"/>
        <c:gapDepth val="0"/>
        <c:shape val="box"/>
        <c:axId val="1832015680"/>
        <c:axId val="1832025248"/>
        <c:axId val="0"/>
      </c:bar3DChart>
      <c:catAx>
        <c:axId val="18320156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32025248"/>
        <c:crosses val="autoZero"/>
        <c:auto val="1"/>
        <c:lblAlgn val="ctr"/>
        <c:lblOffset val="100"/>
        <c:noMultiLvlLbl val="0"/>
      </c:catAx>
      <c:valAx>
        <c:axId val="183202524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2015680"/>
        <c:crosses val="autoZero"/>
        <c:crossBetween val="between"/>
      </c:val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D4AFF99-6EC8-4F47-A24D-C06BA84FB880}" type="datetimeFigureOut">
              <a:rPr lang="lt-LT" smtClean="0"/>
              <a:t>2021-08-30</a:t>
            </a:fld>
            <a:endParaRPr lang="lt-LT"/>
          </a:p>
        </p:txBody>
      </p:sp>
      <p:sp>
        <p:nvSpPr>
          <p:cNvPr id="4" name="Skaidrės vaizdo vietos rezervavimo ženkla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E72C325-5CCC-4048-B744-036D53FF5E39}" type="slidenum">
              <a:rPr lang="lt-LT" smtClean="0"/>
              <a:t>‹#›</a:t>
            </a:fld>
            <a:endParaRPr lang="lt-LT"/>
          </a:p>
        </p:txBody>
      </p:sp>
    </p:spTree>
    <p:extLst>
      <p:ext uri="{BB962C8B-B14F-4D97-AF65-F5344CB8AC3E}">
        <p14:creationId xmlns:p14="http://schemas.microsoft.com/office/powerpoint/2010/main" val="268816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just">
              <a:lnSpc>
                <a:spcPct val="107000"/>
              </a:lnSpc>
              <a:spcAft>
                <a:spcPts val="800"/>
              </a:spcAft>
            </a:pPr>
            <a:r>
              <a:rPr lang="lt-LT" sz="1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Organizuojant ugdymo procesą: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lt-L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(maksimaliai ribojamas skirtingose klasėse esančių mokinių kontaktas pamokų, pertraukų metu, po pamokų);</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lt-L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jei nėra galimybės užtikrinti konkrečios grupės, klasės mokinių atskyrimo, formuojamas srautas, laikantis operacijų vadovo sprendime nustatytų reikalavimų;</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pagal poreikį </a:t>
            </a:r>
            <a:r>
              <a:rPr lang="lt-L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koreguojamas skirtingų klasių (srauto) pamokų pradžios ir pabaigos, pertraukų laikas;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lt-L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priskiriami skirtingi  įėjimai ir išėjimai; numatyti atskiri judėjimo maršrutai;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lt-L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organizuojant fizinio ugdymo pamokas numatoma, kad persirengimo kambariais naudotųsi tik tos pačios klasės (srauto) mokiniai;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lt-L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laikomasi  kitų operacijų vadovo sprendime nustatytų reikalavimų.</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Mokyklos apsirūpinusios reikalingomis asmens apsaugos priemonėmis, yra parengtas mokykloms reikalingų priemonių sąrašas iki 2021-12-31. Išlaidas už mokyklų įsigytas priemones apmoka Kauno rajono savivaldybė.</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kaidrės numerio vietos rezervavimo ženklas 3"/>
          <p:cNvSpPr>
            <a:spLocks noGrp="1"/>
          </p:cNvSpPr>
          <p:nvPr>
            <p:ph type="sldNum" sz="quarter" idx="5"/>
          </p:nvPr>
        </p:nvSpPr>
        <p:spPr/>
        <p:txBody>
          <a:bodyPr/>
          <a:lstStyle/>
          <a:p>
            <a:fld id="{CE72C325-5CCC-4048-B744-036D53FF5E39}" type="slidenum">
              <a:rPr lang="lt-LT" smtClean="0"/>
              <a:t>2</a:t>
            </a:fld>
            <a:endParaRPr lang="lt-LT"/>
          </a:p>
        </p:txBody>
      </p:sp>
    </p:spTree>
    <p:extLst>
      <p:ext uri="{BB962C8B-B14F-4D97-AF65-F5344CB8AC3E}">
        <p14:creationId xmlns:p14="http://schemas.microsoft.com/office/powerpoint/2010/main" val="2343651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just">
              <a:lnSpc>
                <a:spcPct val="107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Patyčių prevencija, socialinis emocinis ugdymas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Visos ugdymo įstaigos įgyvendina bent vieną socialinio emocinio ugdymo programą.</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kaidrės numerio vietos rezervavimo ženklas 3"/>
          <p:cNvSpPr>
            <a:spLocks noGrp="1"/>
          </p:cNvSpPr>
          <p:nvPr>
            <p:ph type="sldNum" sz="quarter" idx="5"/>
          </p:nvPr>
        </p:nvSpPr>
        <p:spPr/>
        <p:txBody>
          <a:bodyPr/>
          <a:lstStyle/>
          <a:p>
            <a:fld id="{CE72C325-5CCC-4048-B744-036D53FF5E39}" type="slidenum">
              <a:rPr lang="lt-LT" smtClean="0"/>
              <a:t>11</a:t>
            </a:fld>
            <a:endParaRPr lang="lt-LT"/>
          </a:p>
        </p:txBody>
      </p:sp>
    </p:spTree>
    <p:extLst>
      <p:ext uri="{BB962C8B-B14F-4D97-AF65-F5344CB8AC3E}">
        <p14:creationId xmlns:p14="http://schemas.microsoft.com/office/powerpoint/2010/main" val="2484937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just">
              <a:lnSpc>
                <a:spcPct val="150000"/>
              </a:lnSpc>
              <a:spcAft>
                <a:spcPts val="800"/>
              </a:spcAft>
            </a:pPr>
            <a:r>
              <a:rPr lang="lt-LT" sz="1200" dirty="0">
                <a:effectLst/>
                <a:latin typeface="Times New Roman" panose="02020603050405020304" pitchFamily="18" charset="0"/>
                <a:ea typeface="Calibri" panose="020F0502020204030204" pitchFamily="34" charset="0"/>
                <a:cs typeface="Times New Roman" panose="02020603050405020304" pitchFamily="18" charset="0"/>
              </a:rPr>
              <a:t>Kasmet įgyvendinamos vaikų ir jaunimo socializacijos, psichoaktyviųjų medžiagų vartojimo prevencijos programos. Jų tikslai:</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lt-LT" sz="1200" dirty="0">
                <a:effectLst/>
                <a:latin typeface="Times New Roman" panose="02020603050405020304" pitchFamily="18" charset="0"/>
                <a:ea typeface="Calibri" panose="020F0502020204030204" pitchFamily="34" charset="0"/>
                <a:cs typeface="Times New Roman" panose="02020603050405020304" pitchFamily="18" charset="0"/>
              </a:rPr>
              <a:t>plėtoti vaikų socializacijos galimybes per mokslo metus, kurti saugią ir sveiką ugdymosi aplinką, sudarant sąlygas vaikams ugdytis socialines emocines kompetencijas, tenkinti pažinimo, saviraiškos poreikius; </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lt-LT" sz="1200" dirty="0">
                <a:effectLst/>
                <a:latin typeface="Times New Roman" panose="02020603050405020304" pitchFamily="18" charset="0"/>
                <a:ea typeface="Calibri" panose="020F0502020204030204" pitchFamily="34" charset="0"/>
                <a:cs typeface="Times New Roman" panose="02020603050405020304" pitchFamily="18" charset="0"/>
              </a:rPr>
              <a:t>formuoti vaikų teigiamas vertybines nuostatas ir stiprinti motyvaciją sveikai gyventi, nevartoti alkoholio, tabako ir kitų psichiką veikiančių medžiagų.</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kaidrės numerio vietos rezervavimo ženklas 3"/>
          <p:cNvSpPr>
            <a:spLocks noGrp="1"/>
          </p:cNvSpPr>
          <p:nvPr>
            <p:ph type="sldNum" sz="quarter" idx="5"/>
          </p:nvPr>
        </p:nvSpPr>
        <p:spPr/>
        <p:txBody>
          <a:bodyPr/>
          <a:lstStyle/>
          <a:p>
            <a:fld id="{CE72C325-5CCC-4048-B744-036D53FF5E39}" type="slidenum">
              <a:rPr lang="lt-LT" smtClean="0"/>
              <a:t>12</a:t>
            </a:fld>
            <a:endParaRPr lang="lt-LT"/>
          </a:p>
        </p:txBody>
      </p:sp>
    </p:spTree>
    <p:extLst>
      <p:ext uri="{BB962C8B-B14F-4D97-AF65-F5344CB8AC3E}">
        <p14:creationId xmlns:p14="http://schemas.microsoft.com/office/powerpoint/2010/main" val="1045034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CE72C325-5CCC-4048-B744-036D53FF5E39}" type="slidenum">
              <a:rPr lang="lt-LT" smtClean="0"/>
              <a:t>13</a:t>
            </a:fld>
            <a:endParaRPr lang="lt-LT"/>
          </a:p>
        </p:txBody>
      </p:sp>
    </p:spTree>
    <p:extLst>
      <p:ext uri="{BB962C8B-B14F-4D97-AF65-F5344CB8AC3E}">
        <p14:creationId xmlns:p14="http://schemas.microsoft.com/office/powerpoint/2010/main" val="2494380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CE72C325-5CCC-4048-B744-036D53FF5E39}" type="slidenum">
              <a:rPr lang="lt-LT" smtClean="0"/>
              <a:t>14</a:t>
            </a:fld>
            <a:endParaRPr lang="lt-LT"/>
          </a:p>
        </p:txBody>
      </p:sp>
    </p:spTree>
    <p:extLst>
      <p:ext uri="{BB962C8B-B14F-4D97-AF65-F5344CB8AC3E}">
        <p14:creationId xmlns:p14="http://schemas.microsoft.com/office/powerpoint/2010/main" val="2519519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Pastaraisiais metais didžiausia problema ­– ikimokyklinio ugdymo pedagogų trūkumas. Šiuo metu dar trūksta 7 ikimokyklinio, 2 lietuvių kalbos ir literatūros, po 1 fizikos, pradinių klasių ir anglų kalbos mokytojų, 3 logopedų, 1 psichologo ir 1 specialiojo pedagogo.</a:t>
            </a:r>
            <a:endParaRPr lang="en-US" dirty="0"/>
          </a:p>
          <a:p>
            <a:endParaRPr lang="en-US" dirty="0"/>
          </a:p>
        </p:txBody>
      </p:sp>
      <p:sp>
        <p:nvSpPr>
          <p:cNvPr id="4" name="Skaidrės numerio vietos rezervavimo ženklas 3"/>
          <p:cNvSpPr>
            <a:spLocks noGrp="1"/>
          </p:cNvSpPr>
          <p:nvPr>
            <p:ph type="sldNum" sz="quarter" idx="5"/>
          </p:nvPr>
        </p:nvSpPr>
        <p:spPr/>
        <p:txBody>
          <a:bodyPr/>
          <a:lstStyle/>
          <a:p>
            <a:fld id="{CE72C325-5CCC-4048-B744-036D53FF5E39}" type="slidenum">
              <a:rPr lang="lt-LT" smtClean="0"/>
              <a:t>15</a:t>
            </a:fld>
            <a:endParaRPr lang="lt-LT"/>
          </a:p>
        </p:txBody>
      </p:sp>
    </p:spTree>
    <p:extLst>
      <p:ext uri="{BB962C8B-B14F-4D97-AF65-F5344CB8AC3E}">
        <p14:creationId xmlns:p14="http://schemas.microsoft.com/office/powerpoint/2010/main" val="2729868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CE72C325-5CCC-4048-B744-036D53FF5E39}" type="slidenum">
              <a:rPr lang="lt-LT" smtClean="0"/>
              <a:t>16</a:t>
            </a:fld>
            <a:endParaRPr lang="lt-LT"/>
          </a:p>
        </p:txBody>
      </p:sp>
    </p:spTree>
    <p:extLst>
      <p:ext uri="{BB962C8B-B14F-4D97-AF65-F5344CB8AC3E}">
        <p14:creationId xmlns:p14="http://schemas.microsoft.com/office/powerpoint/2010/main" val="1376882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ctr"/>
            <a:r>
              <a:rPr lang="lt-LT"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kaidrės numerio vietos rezervavimo ženklas 3"/>
          <p:cNvSpPr>
            <a:spLocks noGrp="1"/>
          </p:cNvSpPr>
          <p:nvPr>
            <p:ph type="sldNum" sz="quarter" idx="5"/>
          </p:nvPr>
        </p:nvSpPr>
        <p:spPr/>
        <p:txBody>
          <a:bodyPr/>
          <a:lstStyle/>
          <a:p>
            <a:fld id="{CE72C325-5CCC-4048-B744-036D53FF5E39}" type="slidenum">
              <a:rPr lang="lt-LT" smtClean="0"/>
              <a:t>17</a:t>
            </a:fld>
            <a:endParaRPr lang="lt-LT"/>
          </a:p>
        </p:txBody>
      </p:sp>
    </p:spTree>
    <p:extLst>
      <p:ext uri="{BB962C8B-B14F-4D97-AF65-F5344CB8AC3E}">
        <p14:creationId xmlns:p14="http://schemas.microsoft.com/office/powerpoint/2010/main" val="30723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5:notes"/>
          <p:cNvSpPr txBox="1">
            <a:spLocks noGrp="1"/>
          </p:cNvSpPr>
          <p:nvPr>
            <p:ph type="body" idx="1"/>
          </p:nvPr>
        </p:nvSpPr>
        <p:spPr>
          <a:xfrm>
            <a:off x="673577" y="4748164"/>
            <a:ext cx="5388610" cy="38848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07" name="Google Shape;407;p35:notes"/>
          <p:cNvSpPr>
            <a:spLocks noGrp="1" noRot="1" noChangeAspect="1"/>
          </p:cNvSpPr>
          <p:nvPr>
            <p:ph type="sldImg" idx="2"/>
          </p:nvPr>
        </p:nvSpPr>
        <p:spPr>
          <a:xfrm>
            <a:off x="406400" y="1231900"/>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IT priemonės Iš ŠMSM - 220 nešiojamų kompiuterių už 154,0 tūkst. Eur, </a:t>
            </a:r>
          </a:p>
          <a:p>
            <a:r>
              <a:rPr lang="lt-LT" dirty="0"/>
              <a:t>-  51 kompiuterinės įrangos komplektas (nešiojamasis kompiuteris ir laminavimo aparatas) </a:t>
            </a:r>
            <a:r>
              <a:rPr lang="lt-LT" b="1" dirty="0"/>
              <a:t>ikimokyklinio ir priešmokyklinio </a:t>
            </a:r>
            <a:r>
              <a:rPr lang="lt-LT" dirty="0"/>
              <a:t>ugdymo mokytojų darbo vietoms modernizuoti už </a:t>
            </a:r>
            <a:r>
              <a:rPr lang="lt-LT" b="1" dirty="0"/>
              <a:t>44,2 tūkst. Eur</a:t>
            </a:r>
            <a:r>
              <a:rPr lang="lt-LT" dirty="0"/>
              <a:t>,</a:t>
            </a:r>
          </a:p>
          <a:p>
            <a:r>
              <a:rPr lang="lt-LT" dirty="0"/>
              <a:t>-  18 ugdymo įstaigų (gimnazijos, pagrindinės mokyklos) gavo elektroninių mokymo priemonių už 1,3 tūkst. Eur </a:t>
            </a:r>
          </a:p>
          <a:p>
            <a:r>
              <a:rPr lang="lt-LT" dirty="0"/>
              <a:t>-5 rajono mokykloms perduota specialiųjų mokymo priemonių ir ugdymui skirtų techninės pagalbos priemonių už 8,6 tūkst. Eur.</a:t>
            </a:r>
          </a:p>
          <a:p>
            <a:r>
              <a:rPr lang="lt-LT" sz="1800" dirty="0">
                <a:effectLst/>
                <a:latin typeface="Times New Roman" panose="02020603050405020304" pitchFamily="18" charset="0"/>
                <a:ea typeface="Calibri" panose="020F0502020204030204" pitchFamily="34" charset="0"/>
              </a:rPr>
              <a:t>Visos </a:t>
            </a:r>
            <a:r>
              <a:rPr lang="lt-LT" sz="2400" b="1" dirty="0">
                <a:effectLst/>
                <a:latin typeface="Times New Roman" panose="02020603050405020304" pitchFamily="18" charset="0"/>
                <a:ea typeface="Calibri" panose="020F0502020204030204" pitchFamily="34" charset="0"/>
              </a:rPr>
              <a:t>MOKYKLOS</a:t>
            </a:r>
            <a:br>
              <a:rPr lang="lt-LT" sz="1800" dirty="0">
                <a:effectLst/>
                <a:latin typeface="Times New Roman" panose="02020603050405020304" pitchFamily="18" charset="0"/>
                <a:ea typeface="Calibri" panose="020F0502020204030204" pitchFamily="34" charset="0"/>
              </a:rPr>
            </a:br>
            <a:r>
              <a:rPr lang="lt-LT" sz="1800" dirty="0">
                <a:effectLst/>
                <a:latin typeface="Times New Roman" panose="02020603050405020304" pitchFamily="18" charset="0"/>
                <a:ea typeface="Calibri" panose="020F0502020204030204" pitchFamily="34" charset="0"/>
              </a:rPr>
              <a:t>◦ Pasirengimas hibridiniam mokymui – </a:t>
            </a:r>
            <a:r>
              <a:rPr lang="en-US" sz="1800" dirty="0" err="1">
                <a:effectLst/>
                <a:latin typeface="Times New Roman" panose="02020603050405020304" pitchFamily="18" charset="0"/>
                <a:ea typeface="Calibri" panose="020F0502020204030204" pitchFamily="34" charset="0"/>
              </a:rPr>
              <a:t>kelios</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mokyklos</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pavasar</a:t>
            </a:r>
            <a:r>
              <a:rPr lang="lt-LT" sz="1800" dirty="0">
                <a:effectLst/>
                <a:latin typeface="Times New Roman" panose="02020603050405020304" pitchFamily="18" charset="0"/>
                <a:ea typeface="Calibri" panose="020F0502020204030204" pitchFamily="34" charset="0"/>
              </a:rPr>
              <a:t>į bandė dirbti hibridiniu būdu naudodamos kilnojamas kompiuterių kameras. Mokytojui reikalingas dvigubas pasirengimas: tiesioginiam darbui ir nuotolinėms pateiktims. (Labai sudėtingas darbas mokytojui. Pradinių klasių mokiniams reikalingas dėmesys čia ir dabar, o mokytojui labai sunku vesti pamoką tiesiogiai ir siųsti pateiktis namuose besimokantiems mokiniams.) </a:t>
            </a:r>
            <a:endParaRPr lang="lt-LT" dirty="0"/>
          </a:p>
          <a:p>
            <a:endParaRPr lang="en-US" dirty="0"/>
          </a:p>
        </p:txBody>
      </p:sp>
      <p:sp>
        <p:nvSpPr>
          <p:cNvPr id="4" name="Skaidrės numerio vietos rezervavimo ženklas 3"/>
          <p:cNvSpPr>
            <a:spLocks noGrp="1"/>
          </p:cNvSpPr>
          <p:nvPr>
            <p:ph type="sldNum" sz="quarter" idx="5"/>
          </p:nvPr>
        </p:nvSpPr>
        <p:spPr/>
        <p:txBody>
          <a:bodyPr/>
          <a:lstStyle/>
          <a:p>
            <a:fld id="{CE72C325-5CCC-4048-B744-036D53FF5E39}" type="slidenum">
              <a:rPr lang="lt-LT" smtClean="0"/>
              <a:t>3</a:t>
            </a:fld>
            <a:endParaRPr lang="lt-LT"/>
          </a:p>
        </p:txBody>
      </p:sp>
    </p:spTree>
    <p:extLst>
      <p:ext uri="{BB962C8B-B14F-4D97-AF65-F5344CB8AC3E}">
        <p14:creationId xmlns:p14="http://schemas.microsoft.com/office/powerpoint/2010/main" val="1384862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just">
              <a:lnSpc>
                <a:spcPct val="115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- 2021 m. sausio mėn. Kauno rajone nemokami pietūs iš viso buvo skirti 2941 mokiniui, </a:t>
            </a:r>
            <a:r>
              <a:rPr lang="lt-LT" sz="1800" b="1" dirty="0" err="1">
                <a:effectLst/>
                <a:latin typeface="Times New Roman" panose="02020603050405020304" pitchFamily="18" charset="0"/>
                <a:ea typeface="Calibri" panose="020F0502020204030204" pitchFamily="34" charset="0"/>
                <a:cs typeface="Times New Roman" panose="02020603050405020304" pitchFamily="18" charset="0"/>
              </a:rPr>
              <a:t>t.y</a:t>
            </a: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 28 % visų mokinių</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i="1" dirty="0">
                <a:effectLst/>
                <a:latin typeface="Times New Roman" panose="02020603050405020304" pitchFamily="18" charset="0"/>
                <a:ea typeface="Calibri" panose="020F0502020204030204" pitchFamily="34" charset="0"/>
                <a:cs typeface="Times New Roman" panose="02020603050405020304" pitchFamily="18" charset="0"/>
              </a:rPr>
              <a:t>(tam tarpe 840 </a:t>
            </a:r>
            <a:r>
              <a:rPr lang="lt-LT" sz="1800" i="1" dirty="0" err="1">
                <a:effectLst/>
                <a:latin typeface="Times New Roman" panose="02020603050405020304" pitchFamily="18" charset="0"/>
                <a:ea typeface="Calibri" panose="020F0502020204030204" pitchFamily="34" charset="0"/>
                <a:cs typeface="Times New Roman" panose="02020603050405020304" pitchFamily="18" charset="0"/>
              </a:rPr>
              <a:t>priešmokyklinukų</a:t>
            </a:r>
            <a:r>
              <a:rPr lang="lt-LT" sz="1800" i="1" dirty="0">
                <a:effectLst/>
                <a:latin typeface="Times New Roman" panose="02020603050405020304" pitchFamily="18" charset="0"/>
                <a:ea typeface="Calibri" panose="020F0502020204030204" pitchFamily="34" charset="0"/>
                <a:cs typeface="Times New Roman" panose="02020603050405020304" pitchFamily="18" charset="0"/>
              </a:rPr>
              <a:t> ir 978 pirmokų - visiems jiems yra skirti nemokami pietūs, nevertinant šeimos pajamų).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Naujovė</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Nuo 2021 metų rugsėjo 1 d. dar daugiau mokinių gaus nemokamus pietus – jie </a:t>
            </a:r>
            <a:r>
              <a:rPr lang="lt-LT"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skiriami</a:t>
            </a:r>
            <a:r>
              <a:rPr lang="lt-LT"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ir visiems antrokams</a:t>
            </a: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 nevertinant jų šeimų pajamų. Kauno rajono mokyklose planuojama nemokamai maitinti iš viso apie 980 antrokų.</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lt-LT"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Planuojama  2021-2022 </a:t>
            </a:r>
            <a:r>
              <a:rPr lang="lt-LT"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m.m</a:t>
            </a:r>
            <a:r>
              <a:rPr lang="lt-LT"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iš viso Kauno rajone nemokamai maitinti apie 3900 mokinių, </a:t>
            </a:r>
            <a:r>
              <a:rPr lang="lt-LT"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t.y</a:t>
            </a:r>
            <a:r>
              <a:rPr lang="lt-LT"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apie 34% visų mokinių, 1000 mokini7 daugiau nei praeitais mokslo metais</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 - 2021 m. rugsėjį atidaromos renovuotos modernios virtuvės ir valgyklos: </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Lapių lopšelyje-darželyje, Užliedžių mokykloje-daugiafunkciame centre;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Šlienavos</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pagrindinėje mokykloje. Modernios maisto gamybos patalpos įrengtos naujuose darželiuose Jonučiuose ir Akademijoje.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 - Nuo 2021 m. rugsėjo 1 d. Kauno rajono Noreikiškių </a:t>
            </a:r>
            <a:r>
              <a:rPr lang="lt-LT" sz="1800" b="1" dirty="0" err="1">
                <a:effectLst/>
                <a:latin typeface="Times New Roman" panose="02020603050405020304" pitchFamily="18" charset="0"/>
                <a:ea typeface="Calibri" panose="020F0502020204030204" pitchFamily="34" charset="0"/>
                <a:cs typeface="Times New Roman" panose="02020603050405020304" pitchFamily="18" charset="0"/>
              </a:rPr>
              <a:t>l.d</a:t>
            </a: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800" b="1" dirty="0" err="1">
                <a:effectLst/>
                <a:latin typeface="Times New Roman" panose="02020603050405020304" pitchFamily="18" charset="0"/>
                <a:ea typeface="Calibri" panose="020F0502020204030204" pitchFamily="34" charset="0"/>
                <a:cs typeface="Times New Roman" panose="02020603050405020304" pitchFamily="18" charset="0"/>
              </a:rPr>
              <a:t>Ąžuolėlis</a:t>
            </a: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 pradeda vykdyti Ekologiškų ir pagal nacionalinę žemės ūkio ir maisto kokybės sistemą pagamintų maisto produktų vartojimo skatinimo projektą. </a:t>
            </a:r>
            <a:r>
              <a:rPr lang="lt-LT" sz="1800" i="1" dirty="0">
                <a:effectLst/>
                <a:latin typeface="Times New Roman" panose="02020603050405020304" pitchFamily="18" charset="0"/>
                <a:ea typeface="Calibri" panose="020F0502020204030204" pitchFamily="34" charset="0"/>
                <a:cs typeface="Times New Roman" panose="02020603050405020304" pitchFamily="18" charset="0"/>
              </a:rPr>
              <a:t>Pateikta paraiška,</a:t>
            </a: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800" i="1" dirty="0">
                <a:effectLst/>
                <a:latin typeface="Times New Roman" panose="02020603050405020304" pitchFamily="18" charset="0"/>
                <a:ea typeface="Calibri" panose="020F0502020204030204" pitchFamily="34" charset="0"/>
                <a:cs typeface="Times New Roman" panose="02020603050405020304" pitchFamily="18" charset="0"/>
              </a:rPr>
              <a:t>gautas</a:t>
            </a:r>
            <a:r>
              <a:rPr lang="lt-LT" sz="1800" i="1" dirty="0">
                <a:effectLst/>
                <a:latin typeface="Calibri" panose="020F0502020204030204" pitchFamily="34" charset="0"/>
                <a:ea typeface="Calibri" panose="020F0502020204030204" pitchFamily="34" charset="0"/>
                <a:cs typeface="Times New Roman" panose="02020603050405020304" pitchFamily="18" charset="0"/>
              </a:rPr>
              <a:t> </a:t>
            </a:r>
            <a:r>
              <a:rPr lang="lt-LT" sz="1800" i="1" dirty="0">
                <a:effectLst/>
                <a:latin typeface="Times New Roman" panose="02020603050405020304" pitchFamily="18" charset="0"/>
                <a:ea typeface="Calibri" panose="020F0502020204030204" pitchFamily="34" charset="0"/>
                <a:cs typeface="Times New Roman" panose="02020603050405020304" pitchFamily="18" charset="0"/>
              </a:rPr>
              <a:t>Nacionalinė mokėjimo agentūros prie Žemės ūkio ministerijos finansavimas. Maisto gamybai bus naudojama ne mažiau kaip 60 proc. ekologiškų ir NKP produktų iš vietinių ūkių.</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Bus tęsiami ES finansuojami ilgamečiai projektai „Pienas vaikams“ ir „Vaisiai mokykloms“. </a:t>
            </a:r>
            <a:r>
              <a:rPr lang="lt-LT" sz="1800" i="1" dirty="0">
                <a:effectLst/>
                <a:latin typeface="Times New Roman" panose="02020603050405020304" pitchFamily="18" charset="0"/>
                <a:ea typeface="Calibri" panose="020F0502020204030204" pitchFamily="34" charset="0"/>
                <a:cs typeface="Times New Roman" panose="02020603050405020304" pitchFamily="18" charset="0"/>
              </a:rPr>
              <a:t>Visiems </a:t>
            </a:r>
            <a:r>
              <a:rPr lang="lt-LT" sz="1800" i="1" dirty="0" err="1">
                <a:effectLst/>
                <a:latin typeface="Times New Roman" panose="02020603050405020304" pitchFamily="18" charset="0"/>
                <a:ea typeface="Calibri" panose="020F0502020204030204" pitchFamily="34" charset="0"/>
                <a:cs typeface="Times New Roman" panose="02020603050405020304" pitchFamily="18" charset="0"/>
              </a:rPr>
              <a:t>priešmokyklinukams</a:t>
            </a:r>
            <a:r>
              <a:rPr lang="lt-LT" sz="1800" i="1" dirty="0">
                <a:effectLst/>
                <a:latin typeface="Times New Roman" panose="02020603050405020304" pitchFamily="18" charset="0"/>
                <a:ea typeface="Calibri" panose="020F0502020204030204" pitchFamily="34" charset="0"/>
                <a:cs typeface="Times New Roman" panose="02020603050405020304" pitchFamily="18" charset="0"/>
              </a:rPr>
              <a:t> ir pradinukams nemokamai bus pateikiami nemokami ekologiški pieno produktai ir vaisiai LR ŽŪM nustatyta tvarka.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lt-LT"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lt-LT"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Planuojamas kontaktinis mokinių maitinimas – kokybiško karšto maisto pateikimas mokyklų valgyklose</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kaidrės numerio vietos rezervavimo ženklas 3"/>
          <p:cNvSpPr>
            <a:spLocks noGrp="1"/>
          </p:cNvSpPr>
          <p:nvPr>
            <p:ph type="sldNum" sz="quarter" idx="5"/>
          </p:nvPr>
        </p:nvSpPr>
        <p:spPr/>
        <p:txBody>
          <a:bodyPr/>
          <a:lstStyle/>
          <a:p>
            <a:fld id="{CE72C325-5CCC-4048-B744-036D53FF5E39}" type="slidenum">
              <a:rPr lang="lt-LT" smtClean="0"/>
              <a:t>4</a:t>
            </a:fld>
            <a:endParaRPr lang="lt-LT"/>
          </a:p>
        </p:txBody>
      </p:sp>
    </p:spTree>
    <p:extLst>
      <p:ext uri="{BB962C8B-B14F-4D97-AF65-F5344CB8AC3E}">
        <p14:creationId xmlns:p14="http://schemas.microsoft.com/office/powerpoint/2010/main" val="3830000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just">
              <a:lnSpc>
                <a:spcPct val="150000"/>
              </a:lnSpc>
            </a:pPr>
            <a:r>
              <a:rPr lang="lt-LT" sz="1800" dirty="0">
                <a:solidFill>
                  <a:srgbClr val="000000"/>
                </a:solidFill>
                <a:effectLst/>
                <a:latin typeface="Times New Roman" panose="02020603050405020304" pitchFamily="18" charset="0"/>
                <a:ea typeface="Calibri" panose="020F0502020204030204" pitchFamily="34" charset="0"/>
              </a:rPr>
              <a:t>ų2020/2021 mokslo metais mokyklos valdė 38 autobusiukus – 23 geltonuosius ir 15 mokyklinių. 2021 m. Savivaldybė biudžeto lėšomis įsigijo mokyklinį autobusą, kuris  skiriamas Užliedžių mokyklai-daugiafunkciam centrui. ŠMSM skyrė vieną geltonąjį autobusą Vilkijos gimnazijai. Nuo 2021 m. rugsėjo 1 d. mokinius į mokyklas veš 40 autobusiukų (25 – geltonieji  ir 16 – mokyklinių).  Į mokyklas autobusiukais, specialiais reisais, reguliariais priemiestiniais ir tarpmiestiniais reisais viso yra pavėžėjama apie 3000 mokinių. Planuojama, kad saugiausia transporto priemone, </a:t>
            </a:r>
            <a:r>
              <a:rPr lang="lt-LT" sz="1800" dirty="0" err="1">
                <a:solidFill>
                  <a:srgbClr val="000000"/>
                </a:solidFill>
                <a:effectLst/>
                <a:latin typeface="Times New Roman" panose="02020603050405020304" pitchFamily="18" charset="0"/>
                <a:ea typeface="Calibri" panose="020F0502020204030204" pitchFamily="34" charset="0"/>
              </a:rPr>
              <a:t>t.y</a:t>
            </a:r>
            <a:r>
              <a:rPr lang="lt-LT" sz="1800" dirty="0">
                <a:solidFill>
                  <a:srgbClr val="000000"/>
                </a:solidFill>
                <a:effectLst/>
                <a:latin typeface="Times New Roman" panose="02020603050405020304" pitchFamily="18" charset="0"/>
                <a:ea typeface="Calibri" panose="020F0502020204030204" pitchFamily="34" charset="0"/>
              </a:rPr>
              <a:t>. mokykliniais ir geltonaisiais autobusais mokyklas 2021/2022 mokslo metais pasieks apie 50 proc. visų pavėžėjamų mokinių.</a:t>
            </a:r>
            <a:endParaRPr lang="en-US" sz="1800" dirty="0">
              <a:effectLst/>
              <a:latin typeface="Times New Roman" panose="02020603050405020304" pitchFamily="18" charset="0"/>
              <a:ea typeface="Times New Roman" panose="02020603050405020304" pitchFamily="18" charset="0"/>
            </a:endParaRPr>
          </a:p>
          <a:p>
            <a:pPr algn="ctr"/>
            <a:r>
              <a:rPr lang="lt-LT"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ctr"/>
            <a:r>
              <a:rPr lang="lt-LT" sz="1800" dirty="0">
                <a:effectLst/>
                <a:latin typeface="Times New Roman" panose="02020603050405020304" pitchFamily="18" charset="0"/>
                <a:ea typeface="Times New Roman" panose="02020603050405020304" pitchFamily="18" charset="0"/>
              </a:rPr>
              <a:t>Kauno r. MOKYKLINIAI IR GELTONIEJI AUTOBUSAI (2021m. rugpjūtis)</a:t>
            </a:r>
            <a:endParaRPr lang="en-US" sz="1800" dirty="0">
              <a:effectLst/>
              <a:latin typeface="Times New Roman" panose="02020603050405020304" pitchFamily="18" charset="0"/>
              <a:ea typeface="Times New Roman" panose="02020603050405020304" pitchFamily="18" charset="0"/>
            </a:endParaRPr>
          </a:p>
          <a:p>
            <a:pPr algn="ctr"/>
            <a:r>
              <a:rPr lang="lt-LT" sz="1800" dirty="0">
                <a:effectLst/>
                <a:latin typeface="Times New Roman" panose="02020603050405020304" pitchFamily="18" charset="0"/>
                <a:ea typeface="Times New Roman" panose="02020603050405020304" pitchFamily="18" charset="0"/>
              </a:rPr>
              <a:t>Viso 40 autobusiukų (25 geltonieji, 15 mokyklinių)</a:t>
            </a:r>
            <a:endParaRPr lang="en-US" sz="1800" dirty="0">
              <a:effectLst/>
              <a:latin typeface="Times New Roman" panose="02020603050405020304" pitchFamily="18" charset="0"/>
              <a:ea typeface="Times New Roman" panose="02020603050405020304" pitchFamily="18" charset="0"/>
            </a:endParaRPr>
          </a:p>
          <a:p>
            <a:pPr algn="ctr"/>
            <a:r>
              <a:rPr lang="lt-LT"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kaidrės numerio vietos rezervavimo ženklas 3"/>
          <p:cNvSpPr>
            <a:spLocks noGrp="1"/>
          </p:cNvSpPr>
          <p:nvPr>
            <p:ph type="sldNum" sz="quarter" idx="5"/>
          </p:nvPr>
        </p:nvSpPr>
        <p:spPr/>
        <p:txBody>
          <a:bodyPr/>
          <a:lstStyle/>
          <a:p>
            <a:fld id="{CE72C325-5CCC-4048-B744-036D53FF5E39}" type="slidenum">
              <a:rPr lang="lt-LT" smtClean="0"/>
              <a:t>5</a:t>
            </a:fld>
            <a:endParaRPr lang="lt-LT"/>
          </a:p>
        </p:txBody>
      </p:sp>
    </p:spTree>
    <p:extLst>
      <p:ext uri="{BB962C8B-B14F-4D97-AF65-F5344CB8AC3E}">
        <p14:creationId xmlns:p14="http://schemas.microsoft.com/office/powerpoint/2010/main" val="3329153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CE72C325-5CCC-4048-B744-036D53FF5E39}" type="slidenum">
              <a:rPr lang="lt-LT" smtClean="0"/>
              <a:t>6</a:t>
            </a:fld>
            <a:endParaRPr lang="lt-LT"/>
          </a:p>
        </p:txBody>
      </p:sp>
    </p:spTree>
    <p:extLst>
      <p:ext uri="{BB962C8B-B14F-4D97-AF65-F5344CB8AC3E}">
        <p14:creationId xmlns:p14="http://schemas.microsoft.com/office/powerpoint/2010/main" val="40022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Kokybės krepšelis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Projekto tikslas – pagerinti mokinių ugdymosi pasiekimus, įgyvendinant pokyčius mokyklose. </a:t>
            </a: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Projekto konsultantai pad</a:t>
            </a:r>
            <a:r>
              <a:rPr lang="lt-LT" sz="1800">
                <a:effectLst/>
                <a:latin typeface="Times New Roman" panose="02020603050405020304" pitchFamily="18" charset="0"/>
                <a:ea typeface="Calibri" panose="020F0502020204030204" pitchFamily="34" charset="0"/>
                <a:cs typeface="Times New Roman" panose="02020603050405020304" pitchFamily="18" charset="0"/>
              </a:rPr>
              <a:t>ėjo mokykloms pasirengti Mokyklos veiklos tobulinimo planus, įsivertinti mokyklos veiklą. Lėšos skiriamos mokinių konsultacijoms, kitai mokymosi pagalbai, tiriamajai ir kūrybinei mokinių veiklai organizuoti, laboratorijoms, edukacinėms aplinkoms kurti, mokytojų kvalifikacijai tobulinti ir pan. Mokyklų ataskaitos rodo, kad lėšos naudojamos tikslingai, stebima mokinių pažanga, mokytojų ir mokinių įsivertinimo gebėjimai.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kaidrės numerio vietos rezervavimo ženklas 3"/>
          <p:cNvSpPr>
            <a:spLocks noGrp="1"/>
          </p:cNvSpPr>
          <p:nvPr>
            <p:ph type="sldNum" sz="quarter" idx="5"/>
          </p:nvPr>
        </p:nvSpPr>
        <p:spPr/>
        <p:txBody>
          <a:bodyPr/>
          <a:lstStyle/>
          <a:p>
            <a:fld id="{CE72C325-5CCC-4048-B744-036D53FF5E39}" type="slidenum">
              <a:rPr lang="lt-LT" smtClean="0"/>
              <a:t>7</a:t>
            </a:fld>
            <a:endParaRPr lang="lt-LT"/>
          </a:p>
        </p:txBody>
      </p:sp>
    </p:spTree>
    <p:extLst>
      <p:ext uri="{BB962C8B-B14F-4D97-AF65-F5344CB8AC3E}">
        <p14:creationId xmlns:p14="http://schemas.microsoft.com/office/powerpoint/2010/main" val="3003755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just">
              <a:lnSpc>
                <a:spcPct val="107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LL3 projekto „Pozityvioji komunikacija ugdymosi rezultatams“</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Tvarumo palaikymo grupė sukurta pasibaigus projektui 2020 m. Jos tikslas – paskleisti projekto idėjas visose rajono mokyklose (mokinių ir mokytojų emocinių kompetencijų ugdymas, profesiniai dialogai, mokytojų įgalinimas parinkti tinkamas mokymo(</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si</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strategijas, tėvų įtraukimo į mokinių mokymąsi stiprinimas). Tvarumo palaikymo grupės tinklaveika – tikslas mokytis vieniems iš kitų. Suburtos 7 bendradarbiavimo grupės iš įvairių tipų mokyklų, kurios kartu organizuoja mokymus, bendrus projektus, renginius, dalinasi gerąja darbo patirtimi. Iš viso į šią veiklą jau įsitraukusios 26 bendrojo ugdymo ir ikimokyklinio ugdymo mokyklos. Tris kartus per mokslo metus organizuojami visų bendradarbiaujančių mokyklų grupių susitikimai, kurioje apžvelgiama geroji šios tinklaveikos patirtis.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kaidrės numerio vietos rezervavimo ženklas 3"/>
          <p:cNvSpPr>
            <a:spLocks noGrp="1"/>
          </p:cNvSpPr>
          <p:nvPr>
            <p:ph type="sldNum" sz="quarter" idx="5"/>
          </p:nvPr>
        </p:nvSpPr>
        <p:spPr/>
        <p:txBody>
          <a:bodyPr/>
          <a:lstStyle/>
          <a:p>
            <a:fld id="{CE72C325-5CCC-4048-B744-036D53FF5E39}" type="slidenum">
              <a:rPr lang="lt-LT" smtClean="0"/>
              <a:t>8</a:t>
            </a:fld>
            <a:endParaRPr lang="lt-LT"/>
          </a:p>
        </p:txBody>
      </p:sp>
    </p:spTree>
    <p:extLst>
      <p:ext uri="{BB962C8B-B14F-4D97-AF65-F5344CB8AC3E}">
        <p14:creationId xmlns:p14="http://schemas.microsoft.com/office/powerpoint/2010/main" val="457340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just">
              <a:lnSpc>
                <a:spcPct val="107000"/>
              </a:lnSpc>
              <a:spcAft>
                <a:spcPts val="800"/>
              </a:spcAft>
            </a:pPr>
            <a:r>
              <a:rPr lang="lt-LT" sz="1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4. Atnaujintų ugdymo programų diegimas</a:t>
            </a:r>
          </a:p>
          <a:p>
            <a:pPr algn="just">
              <a:lnSpc>
                <a:spcPct val="107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Savivaldybės švietimo skyriaus, Švietimo centro pagalba diegiant atnaujintas programas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 Jau padaryta  2021 m. sausio-gegužės mėn. (Pirminis pasirengimas)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Mokyklų bendruomenės buvo nuolat informuojamos e-paštais apie Nacionalinės švietimo agentūros organizuojamus nuotolinius ekspertų, rengusių kompetencijų aprašus, pristatymus.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Švietimo centro darbuotojai organizavo septynis nuotolinius renginius Kauno rajono mokyklų pavaduotojams ugdymui, kuriuose buvo pristatytos visos  7 kompetencijos tiek teoriniu, tiek praktiniu aspektu, analizuojant kompetencijas visų sandų kontekste ir teikiant pasiūlymus jų tobulinimui. Pasiūlymai buvo išsiųsti NŠA.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Suburta savivaldybės ugdymo turinio atnaujinimo komanda (toliau – Komanda), kuri ieško geriausių sprendimų atnaujintam ugdymo turiniui „atvesti iki mokinio“: suteikti pagalbą mokykloms, diegsiančioms atnaujintą ugdymo turinį, telkti mokyklų vadovus ruoštis iššūkiams diegiant atnaujintas bendrąsias programas, telkti ir įgalinti savivaldybės mokytojus tobulinti dalykines ir profesines kompetencijas, kurių reikės dirbant pagal atnaujintas bendrąsias programas, kurti STEAM centrus, pritaikytus vietos poreikiams.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Paskelbta mokyklų atranka dalyvauti Mokyklų pasirengimo diegti atnaujintas pradinio, pagrindinio ir vidurinio ugdymo bendrąsias programas veiklos tyrime. Teikti paraiškas ir dalyvauti tyrime, vyksiančiame 2021 m. spalio 1 d. – 2022 m. balandžio 29 d., nusprendė visos Komandoje dalyvaujančios mokyklos. Su kitomis rajono mokyklomis yra susitarta, kad taip pat teiktų paraiškas dalyvauti tyrime. Paraiškos pildomos iki 2021 m. rugsėjo 8 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Kas bus daroma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Numatyti mokymai savivaldybių komandoms. Mokymų metu bus analizuojama, kaip kiekviena savivaldybė pasirengs įgyvendinti atnaujintą ugdymo turinį, planuos būtinas priemones, skirtas sėkmingai įgyvendinti atnaujintas programas.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Švietimo centras 2021 m. rugsėjo 22 d. organizuoja dalykinį pasitarimą pavaduotojams ugdymui, kuriame bus aptarta, kaip pavaduotojai turėtų savo mokyklose dalykų metodinėse grupėse  aptarti atnaujintų, kompetencijomis grįstų programų turinį. Pavaduotojai gali naudotis jau parengtais NŠA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video</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įrašais.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Rugsėjo 22 d. pavaduotojams bus pravesta ir 3 val. paskaita „Praktinis kompetencijomis grįstų  bendrojo ugdymo programų taikymas mokykloje“, kas suteiks pavaduotojams informacijos, kaip padėti mokytojams tikslingiau mokomajame dalyke tobulinti mokinių kompetencijas.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Mokyklų metodinės dalykų grupės, vadovaujamos pavaduotojų ugdymui, iki gruodžio 20d. savarankiškai studijuoja BUP; probleminius klausimus talpina Švietimo centro sukurtame Google diske.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Išanalizavęs klausimus ir esmines problemas, Švietimo centras nuo 2022 m. sausio mėn. organizuos metodinius  dalykų mokytojų pasitarimus bei mokymus su ekspertais, kuriuose bus  sprendžiami probleminiai klausimai ir dalijamasi patirtimi bei įžvalgomis. Į pasitarimus bus kviečiami ir savivaldybių komandos nariai. Svarbu, kad mokytojai suprastų dokumentų turinį ir žinoti, kaip dirbti.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kaidrės numerio vietos rezervavimo ženklas 3"/>
          <p:cNvSpPr>
            <a:spLocks noGrp="1"/>
          </p:cNvSpPr>
          <p:nvPr>
            <p:ph type="sldNum" sz="quarter" idx="5"/>
          </p:nvPr>
        </p:nvSpPr>
        <p:spPr/>
        <p:txBody>
          <a:bodyPr/>
          <a:lstStyle/>
          <a:p>
            <a:fld id="{CE72C325-5CCC-4048-B744-036D53FF5E39}" type="slidenum">
              <a:rPr lang="lt-LT" smtClean="0"/>
              <a:t>9</a:t>
            </a:fld>
            <a:endParaRPr lang="lt-LT"/>
          </a:p>
        </p:txBody>
      </p:sp>
    </p:spTree>
    <p:extLst>
      <p:ext uri="{BB962C8B-B14F-4D97-AF65-F5344CB8AC3E}">
        <p14:creationId xmlns:p14="http://schemas.microsoft.com/office/powerpoint/2010/main" val="4240638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3–5 metų vaikų, lankančių ikimokyklinio ugdymo įstaigas:</a:t>
            </a:r>
            <a:r>
              <a:rPr lang="en-US" dirty="0"/>
              <a:t> </a:t>
            </a:r>
            <a:r>
              <a:rPr lang="lt-LT" dirty="0"/>
              <a:t>2020 m. – 89 proc. </a:t>
            </a:r>
          </a:p>
          <a:p>
            <a:r>
              <a:rPr lang="lt-LT" dirty="0"/>
              <a:t>Socialinę riziką patiriančių vaikų ugdymas:  Pagal Lietuvos Respublikos Vyriausybės nutarimą vaikams, patiriantiems socialinę riziką, ugdymas pagal ikimokyklinio ugdymo programą bus teikiamas privalomai nuo 2021 m. rugsėjo 1 d. Kauno rajone yra 13 vaikų, kurie auga šeimoje, patiriančioje socialinę riziką skaičius. Visus vaikai lankys ikimokyklinio ugdymo mokyklas nuo 2021-09-01. Jie gauna maitinimą, logopedo, </a:t>
            </a:r>
            <a:r>
              <a:rPr lang="lt-LT" dirty="0" err="1"/>
              <a:t>speecialiojo</a:t>
            </a:r>
            <a:r>
              <a:rPr lang="lt-LT" dirty="0"/>
              <a:t> pedagogo paslaugas, užtikrinamas jų vežiojimas į ugdymo įstaigą pagal poreikį.</a:t>
            </a:r>
          </a:p>
          <a:p>
            <a:r>
              <a:rPr lang="lt-LT" dirty="0"/>
              <a:t>2020-2021 m. m. pagal ikimokyklinio ugdymo programas buvo ugdoma daugiau negu pusė tokių vaikų (procentas siektų apie 90 procentų vaikų, augančių socialinę riziką patiriančiose šeimose,  kurie ugdosi pagal ikimokyklinio ugdymo programas).</a:t>
            </a:r>
          </a:p>
          <a:p>
            <a:r>
              <a:rPr lang="lt-LT" dirty="0"/>
              <a:t>2021-2022 m. m pagal ikimokyklinio ugdymo programas bus ugdomi visi ikimokyklinio amžiaus vaikai iš tokių šeimų (procentas siektų apie 100 procentų vaikų, augančių socialinę riziką patiriančiose šeimose,  kurie ugdosi pagal ikimokyklinio ugdymo programas).</a:t>
            </a:r>
          </a:p>
          <a:p>
            <a:r>
              <a:rPr lang="lt-LT" dirty="0"/>
              <a:t>Vaikų priėmimas vykdomas, vadovaujantis Kauno rajono savivaldybės tarybos 2016-09-29 sprendimu Nr. TS-303 "Dėl centralizuoto vaikų priėmimo į Kauno rajono savivaldybės biudžetinių švietimo įstaigų ikimokyklinio ir priešmokyklinio ugdymo grupes tvarkos aprašo patvirtinimo" 18 punkto 18.1. papunkčiu „Vaikai, kuriems skiriamas privalomas ikimokyklinis ar priešmokyklinis ugdymas Lietuvos Respublikos įstatymų numatytais atvejais“. Priėmimo tvarkos pakeitimų nereikėjo.</a:t>
            </a:r>
          </a:p>
          <a:p>
            <a:r>
              <a:rPr lang="lt-LT" dirty="0"/>
              <a:t>2021 m. vasario mėnesio tarybai buvo teikiamas Mokesčio už ikimokyklinio ir priešmokyklinio amžiaus vaikų išlaikymą Kauno rajono švietimo įstaigose mokėjimo tvarkos aprašo, patvirtinto Kauno rajono savivaldybės tarybos 2018 m. sausio 31 d. sprendimu Nr. TS-6 „Dėl mokesčio už ikimokyklinio ir priešmokyklinio amžiaus vaikų išlaikymą Kauno rajono švietimo įstaigose mokėjimo tvarkos aprašo patvirtinimo“ pakeitimo projektas, kuriuo papildomai buvo numatytos mokesčio lengvatos vaikams, patiriantiems socialinę riziką. Skiriamas tokiems vaikams nemokamas maitinimas.</a:t>
            </a:r>
          </a:p>
          <a:p>
            <a:r>
              <a:rPr lang="lt-LT" dirty="0"/>
              <a:t>Atsižvelgiant į poreikį pavėžėjimo paslauga bus organizuojama pagal seniūnijas naudojantis bendrojo ugdymo mokyklų mokykliniais autobusiukais arba organizuojant transportą per seniūnijas pagal poreikį. Kolkas nei viena šeima tokio poreikio nepateikė.</a:t>
            </a:r>
          </a:p>
          <a:p>
            <a:r>
              <a:rPr lang="lt-LT" dirty="0"/>
              <a:t>SUP mokinių ugdymas</a:t>
            </a:r>
          </a:p>
          <a:p>
            <a:r>
              <a:rPr lang="lt-LT" dirty="0"/>
              <a:t>Kauno rajono savivaldybėje ugdomi 1768 (18 proc.) specialiųjų ugdymosi poreikių turintys mokiniai.</a:t>
            </a:r>
          </a:p>
          <a:p>
            <a:r>
              <a:rPr lang="lt-LT" dirty="0"/>
              <a:t>•	SUP mokiniui rengiamas individualus ugdymo planas</a:t>
            </a:r>
          </a:p>
          <a:p>
            <a:r>
              <a:rPr lang="lt-LT" dirty="0"/>
              <a:t>•	Pritaikoma ugdymo(</a:t>
            </a:r>
            <a:r>
              <a:rPr lang="lt-LT" dirty="0" err="1"/>
              <a:t>si</a:t>
            </a:r>
            <a:r>
              <a:rPr lang="lt-LT" dirty="0"/>
              <a:t>) aplinka</a:t>
            </a:r>
          </a:p>
          <a:p>
            <a:r>
              <a:rPr lang="lt-LT" dirty="0"/>
              <a:t>•	Teikiama specialiojo pedagogo, logopedo, psichologo, socialinio pedagogo pagalba. </a:t>
            </a:r>
          </a:p>
          <a:p>
            <a:endParaRPr lang="en-US" dirty="0"/>
          </a:p>
        </p:txBody>
      </p:sp>
      <p:sp>
        <p:nvSpPr>
          <p:cNvPr id="4" name="Skaidrės numerio vietos rezervavimo ženklas 3"/>
          <p:cNvSpPr>
            <a:spLocks noGrp="1"/>
          </p:cNvSpPr>
          <p:nvPr>
            <p:ph type="sldNum" sz="quarter" idx="5"/>
          </p:nvPr>
        </p:nvSpPr>
        <p:spPr/>
        <p:txBody>
          <a:bodyPr/>
          <a:lstStyle/>
          <a:p>
            <a:fld id="{CE72C325-5CCC-4048-B744-036D53FF5E39}" type="slidenum">
              <a:rPr lang="lt-LT" smtClean="0"/>
              <a:t>10</a:t>
            </a:fld>
            <a:endParaRPr lang="lt-LT"/>
          </a:p>
        </p:txBody>
      </p:sp>
    </p:spTree>
    <p:extLst>
      <p:ext uri="{BB962C8B-B14F-4D97-AF65-F5344CB8AC3E}">
        <p14:creationId xmlns:p14="http://schemas.microsoft.com/office/powerpoint/2010/main" val="2005709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lt-LT"/>
              <a:t>Spustelėję redaguokite stilių</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109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5025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6780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BD24D82C-37B6-4DDD-886B-4650882739CE}" type="datetimeFigureOut">
              <a:rPr lang="lt-LT" smtClean="0"/>
              <a:t>2021-08-30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5F2DF835-B003-40A3-BDEE-161A8BB13071}" type="slidenum">
              <a:rPr lang="lt-LT" smtClean="0"/>
              <a:t>‹#›</a:t>
            </a:fld>
            <a:endParaRPr lang="lt-LT"/>
          </a:p>
        </p:txBody>
      </p:sp>
    </p:spTree>
    <p:extLst>
      <p:ext uri="{BB962C8B-B14F-4D97-AF65-F5344CB8AC3E}">
        <p14:creationId xmlns:p14="http://schemas.microsoft.com/office/powerpoint/2010/main" val="2024690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BD24D82C-37B6-4DDD-886B-4650882739CE}" type="datetimeFigureOut">
              <a:rPr lang="lt-LT" smtClean="0"/>
              <a:t>2021-08-30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5F2DF835-B003-40A3-BDEE-161A8BB13071}" type="slidenum">
              <a:rPr lang="lt-LT" smtClean="0"/>
              <a:t>‹#›</a:t>
            </a:fld>
            <a:endParaRPr lang="lt-LT"/>
          </a:p>
        </p:txBody>
      </p:sp>
    </p:spTree>
    <p:extLst>
      <p:ext uri="{BB962C8B-B14F-4D97-AF65-F5344CB8AC3E}">
        <p14:creationId xmlns:p14="http://schemas.microsoft.com/office/powerpoint/2010/main" val="3116740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D24D82C-37B6-4DDD-886B-4650882739CE}" type="datetimeFigureOut">
              <a:rPr lang="lt-LT" smtClean="0"/>
              <a:t>2021-08-30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5F2DF835-B003-40A3-BDEE-161A8BB13071}" type="slidenum">
              <a:rPr lang="lt-LT" smtClean="0"/>
              <a:t>‹#›</a:t>
            </a:fld>
            <a:endParaRPr lang="lt-LT"/>
          </a:p>
        </p:txBody>
      </p:sp>
    </p:spTree>
    <p:extLst>
      <p:ext uri="{BB962C8B-B14F-4D97-AF65-F5344CB8AC3E}">
        <p14:creationId xmlns:p14="http://schemas.microsoft.com/office/powerpoint/2010/main" val="3403592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BD24D82C-37B6-4DDD-886B-4650882739CE}" type="datetimeFigureOut">
              <a:rPr lang="lt-LT" smtClean="0"/>
              <a:t>2021-08-30</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5F2DF835-B003-40A3-BDEE-161A8BB13071}" type="slidenum">
              <a:rPr lang="lt-LT" smtClean="0"/>
              <a:t>‹#›</a:t>
            </a:fld>
            <a:endParaRPr lang="lt-LT"/>
          </a:p>
        </p:txBody>
      </p:sp>
    </p:spTree>
    <p:extLst>
      <p:ext uri="{BB962C8B-B14F-4D97-AF65-F5344CB8AC3E}">
        <p14:creationId xmlns:p14="http://schemas.microsoft.com/office/powerpoint/2010/main" val="2255146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BD24D82C-37B6-4DDD-886B-4650882739CE}" type="datetimeFigureOut">
              <a:rPr lang="lt-LT" smtClean="0"/>
              <a:t>2021-08-30</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5F2DF835-B003-40A3-BDEE-161A8BB13071}" type="slidenum">
              <a:rPr lang="lt-LT" smtClean="0"/>
              <a:t>‹#›</a:t>
            </a:fld>
            <a:endParaRPr lang="lt-LT"/>
          </a:p>
        </p:txBody>
      </p:sp>
    </p:spTree>
    <p:extLst>
      <p:ext uri="{BB962C8B-B14F-4D97-AF65-F5344CB8AC3E}">
        <p14:creationId xmlns:p14="http://schemas.microsoft.com/office/powerpoint/2010/main" val="1623000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BD24D82C-37B6-4DDD-886B-4650882739CE}" type="datetimeFigureOut">
              <a:rPr lang="lt-LT" smtClean="0"/>
              <a:t>2021-08-30</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5F2DF835-B003-40A3-BDEE-161A8BB13071}" type="slidenum">
              <a:rPr lang="lt-LT" smtClean="0"/>
              <a:t>‹#›</a:t>
            </a:fld>
            <a:endParaRPr lang="lt-LT"/>
          </a:p>
        </p:txBody>
      </p:sp>
    </p:spTree>
    <p:extLst>
      <p:ext uri="{BB962C8B-B14F-4D97-AF65-F5344CB8AC3E}">
        <p14:creationId xmlns:p14="http://schemas.microsoft.com/office/powerpoint/2010/main" val="598041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BD24D82C-37B6-4DDD-886B-4650882739CE}" type="datetimeFigureOut">
              <a:rPr lang="lt-LT" smtClean="0"/>
              <a:t>2021-08-30</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5F2DF835-B003-40A3-BDEE-161A8BB13071}" type="slidenum">
              <a:rPr lang="lt-LT" smtClean="0"/>
              <a:t>‹#›</a:t>
            </a:fld>
            <a:endParaRPr lang="lt-LT"/>
          </a:p>
        </p:txBody>
      </p:sp>
    </p:spTree>
    <p:extLst>
      <p:ext uri="{BB962C8B-B14F-4D97-AF65-F5344CB8AC3E}">
        <p14:creationId xmlns:p14="http://schemas.microsoft.com/office/powerpoint/2010/main" val="2120242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BD24D82C-37B6-4DDD-886B-4650882739CE}" type="datetimeFigureOut">
              <a:rPr lang="lt-LT" smtClean="0"/>
              <a:t>2021-08-30</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5F2DF835-B003-40A3-BDEE-161A8BB13071}" type="slidenum">
              <a:rPr lang="lt-LT" smtClean="0"/>
              <a:t>‹#›</a:t>
            </a:fld>
            <a:endParaRPr lang="lt-LT"/>
          </a:p>
        </p:txBody>
      </p:sp>
    </p:spTree>
    <p:extLst>
      <p:ext uri="{BB962C8B-B14F-4D97-AF65-F5344CB8AC3E}">
        <p14:creationId xmlns:p14="http://schemas.microsoft.com/office/powerpoint/2010/main" val="650981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692531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BD24D82C-37B6-4DDD-886B-4650882739CE}" type="datetimeFigureOut">
              <a:rPr lang="lt-LT" smtClean="0"/>
              <a:t>2021-08-30</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5F2DF835-B003-40A3-BDEE-161A8BB13071}" type="slidenum">
              <a:rPr lang="lt-LT" smtClean="0"/>
              <a:t>‹#›</a:t>
            </a:fld>
            <a:endParaRPr lang="lt-LT"/>
          </a:p>
        </p:txBody>
      </p:sp>
    </p:spTree>
    <p:extLst>
      <p:ext uri="{BB962C8B-B14F-4D97-AF65-F5344CB8AC3E}">
        <p14:creationId xmlns:p14="http://schemas.microsoft.com/office/powerpoint/2010/main" val="2162719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BD24D82C-37B6-4DDD-886B-4650882739CE}" type="datetimeFigureOut">
              <a:rPr lang="lt-LT" smtClean="0"/>
              <a:t>2021-08-30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5F2DF835-B003-40A3-BDEE-161A8BB13071}" type="slidenum">
              <a:rPr lang="lt-LT" smtClean="0"/>
              <a:t>‹#›</a:t>
            </a:fld>
            <a:endParaRPr lang="lt-LT"/>
          </a:p>
        </p:txBody>
      </p:sp>
    </p:spTree>
    <p:extLst>
      <p:ext uri="{BB962C8B-B14F-4D97-AF65-F5344CB8AC3E}">
        <p14:creationId xmlns:p14="http://schemas.microsoft.com/office/powerpoint/2010/main" val="967651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BD24D82C-37B6-4DDD-886B-4650882739CE}" type="datetimeFigureOut">
              <a:rPr lang="lt-LT" smtClean="0"/>
              <a:t>2021-08-30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5F2DF835-B003-40A3-BDEE-161A8BB13071}" type="slidenum">
              <a:rPr lang="lt-LT" smtClean="0"/>
              <a:t>‹#›</a:t>
            </a:fld>
            <a:endParaRPr lang="lt-LT"/>
          </a:p>
        </p:txBody>
      </p:sp>
    </p:spTree>
    <p:extLst>
      <p:ext uri="{BB962C8B-B14F-4D97-AF65-F5344CB8AC3E}">
        <p14:creationId xmlns:p14="http://schemas.microsoft.com/office/powerpoint/2010/main" val="414965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lt-LT"/>
              <a:t>Spustelėję redaguokite stilių</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5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lt-LT"/>
              <a:t>Spustelėję redaguokite stilių</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600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lt-LT"/>
              <a:t>Spustelėję redaguokite stilių</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1097280" y="2582335"/>
            <a:ext cx="4937760" cy="328676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6217920" y="2582334"/>
            <a:ext cx="4937760" cy="328676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8623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479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4106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lt-LT"/>
              <a:t>Spustelėję redaguokite stilių</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8/30/2021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077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lt-LT"/>
              <a:t>Spustelėję redaguokite stilių</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3531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lt-LT"/>
              <a:t>Spustelėję redaguokite stilių</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8/30/2021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17546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4D82C-37B6-4DDD-886B-4650882739CE}" type="datetimeFigureOut">
              <a:rPr lang="lt-LT" smtClean="0"/>
              <a:t>2021-08-30</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DF835-B003-40A3-BDEE-161A8BB13071}" type="slidenum">
              <a:rPr lang="lt-LT" smtClean="0"/>
              <a:t>‹#›</a:t>
            </a:fld>
            <a:endParaRPr lang="lt-LT"/>
          </a:p>
        </p:txBody>
      </p:sp>
    </p:spTree>
    <p:extLst>
      <p:ext uri="{BB962C8B-B14F-4D97-AF65-F5344CB8AC3E}">
        <p14:creationId xmlns:p14="http://schemas.microsoft.com/office/powerpoint/2010/main" val="187254084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137B8DA-7F6C-49D3-946B-B590B674F93C}"/>
              </a:ext>
            </a:extLst>
          </p:cNvPr>
          <p:cNvSpPr>
            <a:spLocks noGrp="1"/>
          </p:cNvSpPr>
          <p:nvPr>
            <p:ph type="ctrTitle"/>
          </p:nvPr>
        </p:nvSpPr>
        <p:spPr>
          <a:xfrm>
            <a:off x="1147948" y="814447"/>
            <a:ext cx="9962605" cy="2614553"/>
          </a:xfrm>
        </p:spPr>
        <p:txBody>
          <a:bodyPr>
            <a:noAutofit/>
          </a:bodyPr>
          <a:lstStyle/>
          <a:p>
            <a:r>
              <a:rPr lang="lt-LT" sz="4400" b="1" i="1" dirty="0">
                <a:solidFill>
                  <a:schemeClr val="accent2">
                    <a:lumMod val="50000"/>
                  </a:schemeClr>
                </a:solidFill>
                <a:effectLst/>
                <a:latin typeface="Garamond" panose="02020404030301010803" pitchFamily="18" charset="0"/>
                <a:ea typeface="Times New Roman" panose="02020603050405020304" pitchFamily="18" charset="0"/>
              </a:rPr>
              <a:t>Saugaus ir sėkmingo mokinių sugrįžimo į mokyklas užtikrinimas</a:t>
            </a:r>
            <a:endParaRPr lang="lt-LT" sz="2000" b="1" i="1" dirty="0">
              <a:solidFill>
                <a:schemeClr val="accent2">
                  <a:lumMod val="50000"/>
                </a:schemeClr>
              </a:solidFill>
              <a:latin typeface="Garamond" panose="02020404030301010803" pitchFamily="18" charset="0"/>
            </a:endParaRPr>
          </a:p>
        </p:txBody>
      </p:sp>
      <p:sp>
        <p:nvSpPr>
          <p:cNvPr id="4" name="Antrinis pavadinimas 3">
            <a:extLst>
              <a:ext uri="{FF2B5EF4-FFF2-40B4-BE49-F238E27FC236}">
                <a16:creationId xmlns:a16="http://schemas.microsoft.com/office/drawing/2014/main" id="{E96F7820-8DFB-4BD2-8CCC-1A76F48B0FD8}"/>
              </a:ext>
            </a:extLst>
          </p:cNvPr>
          <p:cNvSpPr>
            <a:spLocks noGrp="1"/>
          </p:cNvSpPr>
          <p:nvPr>
            <p:ph type="subTitle"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lt-LT"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Kultūros, švietimo ir sporto skyriaus </a:t>
            </a:r>
            <a:endPar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lt-LT"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vedėjas Jonas Petkevičius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en-US" dirty="0"/>
          </a:p>
        </p:txBody>
      </p:sp>
      <p:pic>
        <p:nvPicPr>
          <p:cNvPr id="1026" name="Picture 2" descr="Vaizdo rezultatas pagal uÅ¾klausÄ âkauno rajono logoâ">
            <a:extLst>
              <a:ext uri="{FF2B5EF4-FFF2-40B4-BE49-F238E27FC236}">
                <a16:creationId xmlns:a16="http://schemas.microsoft.com/office/drawing/2014/main" id="{470E0D7F-B011-4B4A-A62E-6DCE31DCD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9" y="0"/>
            <a:ext cx="1265002" cy="1259379"/>
          </a:xfrm>
          <a:prstGeom prst="rect">
            <a:avLst/>
          </a:prstGeom>
          <a:noFill/>
          <a:extLst>
            <a:ext uri="{909E8E84-426E-40DD-AFC4-6F175D3DCCD1}">
              <a14:hiddenFill xmlns:a14="http://schemas.microsoft.com/office/drawing/2010/main">
                <a:solidFill>
                  <a:srgbClr val="FFFFFF"/>
                </a:solidFill>
              </a14:hiddenFill>
            </a:ext>
          </a:extLst>
        </p:spPr>
      </p:pic>
      <p:pic>
        <p:nvPicPr>
          <p:cNvPr id="5" name="Paveikslėlis 4">
            <a:extLst>
              <a:ext uri="{FF2B5EF4-FFF2-40B4-BE49-F238E27FC236}">
                <a16:creationId xmlns:a16="http://schemas.microsoft.com/office/drawing/2014/main" id="{DFFAABD9-034E-4581-801E-AFE566BA4102}"/>
              </a:ext>
            </a:extLst>
          </p:cNvPr>
          <p:cNvPicPr>
            <a:picLocks noChangeAspect="1"/>
          </p:cNvPicPr>
          <p:nvPr/>
        </p:nvPicPr>
        <p:blipFill>
          <a:blip r:embed="rId3"/>
          <a:stretch>
            <a:fillRect/>
          </a:stretch>
        </p:blipFill>
        <p:spPr>
          <a:xfrm>
            <a:off x="8763000" y="3771916"/>
            <a:ext cx="3429000" cy="2676525"/>
          </a:xfrm>
          <a:prstGeom prst="rect">
            <a:avLst/>
          </a:prstGeom>
        </p:spPr>
      </p:pic>
    </p:spTree>
    <p:extLst>
      <p:ext uri="{BB962C8B-B14F-4D97-AF65-F5344CB8AC3E}">
        <p14:creationId xmlns:p14="http://schemas.microsoft.com/office/powerpoint/2010/main" val="3268957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aizdo rezultatas pagal uÅ¾klausÄ âkauno rajono logoâ">
            <a:extLst>
              <a:ext uri="{FF2B5EF4-FFF2-40B4-BE49-F238E27FC236}">
                <a16:creationId xmlns:a16="http://schemas.microsoft.com/office/drawing/2014/main" id="{E4F640CF-0544-4BA2-BCB1-11EF89C49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9" y="0"/>
            <a:ext cx="1265002" cy="1259379"/>
          </a:xfrm>
          <a:prstGeom prst="rect">
            <a:avLst/>
          </a:prstGeom>
          <a:noFill/>
          <a:extLst>
            <a:ext uri="{909E8E84-426E-40DD-AFC4-6F175D3DCCD1}">
              <a14:hiddenFill xmlns:a14="http://schemas.microsoft.com/office/drawing/2010/main">
                <a:solidFill>
                  <a:srgbClr val="FFFFFF"/>
                </a:solidFill>
              </a14:hiddenFill>
            </a:ext>
          </a:extLst>
        </p:spPr>
      </p:pic>
      <p:sp>
        <p:nvSpPr>
          <p:cNvPr id="2" name="Pavadinimas 1">
            <a:extLst>
              <a:ext uri="{FF2B5EF4-FFF2-40B4-BE49-F238E27FC236}">
                <a16:creationId xmlns:a16="http://schemas.microsoft.com/office/drawing/2014/main" id="{BA8FFCD8-407F-4E2F-95AB-EAADCFB29C7D}"/>
              </a:ext>
            </a:extLst>
          </p:cNvPr>
          <p:cNvSpPr>
            <a:spLocks noGrp="1"/>
          </p:cNvSpPr>
          <p:nvPr>
            <p:ph type="title"/>
          </p:nvPr>
        </p:nvSpPr>
        <p:spPr>
          <a:xfrm>
            <a:off x="1097280" y="-48077"/>
            <a:ext cx="10058400" cy="1450757"/>
          </a:xfrm>
        </p:spPr>
        <p:txBody>
          <a:bodyPr>
            <a:normAutofit/>
          </a:bodyPr>
          <a:lstStyle/>
          <a:p>
            <a:pPr algn="ctr"/>
            <a:r>
              <a:rPr lang="lt-LT" sz="5400" b="1" dirty="0"/>
              <a:t>Pagalba mokiniui</a:t>
            </a:r>
            <a:br>
              <a:rPr lang="lt-LT" b="1" dirty="0"/>
            </a:br>
            <a:r>
              <a:rPr lang="lt-LT"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(laikantis ŠMSM rekomendacijų)</a:t>
            </a:r>
            <a:endParaRPr lang="en-US" b="1" dirty="0"/>
          </a:p>
        </p:txBody>
      </p:sp>
      <p:sp>
        <p:nvSpPr>
          <p:cNvPr id="4" name="Turinio vietos rezervavimo ženklas 3">
            <a:extLst>
              <a:ext uri="{FF2B5EF4-FFF2-40B4-BE49-F238E27FC236}">
                <a16:creationId xmlns:a16="http://schemas.microsoft.com/office/drawing/2014/main" id="{04881A13-6AE8-4A13-BC56-4831D4C86980}"/>
              </a:ext>
            </a:extLst>
          </p:cNvPr>
          <p:cNvSpPr>
            <a:spLocks noGrp="1"/>
          </p:cNvSpPr>
          <p:nvPr>
            <p:ph idx="1"/>
          </p:nvPr>
        </p:nvSpPr>
        <p:spPr>
          <a:xfrm>
            <a:off x="489203" y="1307456"/>
            <a:ext cx="11564251" cy="4023360"/>
          </a:xfrm>
        </p:spPr>
        <p:txBody>
          <a:bodyPr>
            <a:noAutofit/>
          </a:bodyPr>
          <a:lstStyle/>
          <a:p>
            <a:pPr>
              <a:lnSpc>
                <a:spcPct val="120000"/>
              </a:lnSpc>
              <a:spcBef>
                <a:spcPts val="0"/>
              </a:spcBef>
              <a:buFont typeface="Wingdings" panose="05000000000000000000" pitchFamily="2" charset="2"/>
              <a:buChar char="ü"/>
            </a:pPr>
            <a:r>
              <a:rPr lang="lt-LT" b="1" dirty="0">
                <a:effectLst/>
                <a:latin typeface="Times New Roman" panose="02020603050405020304" pitchFamily="18" charset="0"/>
                <a:ea typeface="Calibri" panose="020F0502020204030204" pitchFamily="34" charset="0"/>
                <a:cs typeface="Times New Roman" panose="02020603050405020304" pitchFamily="18" charset="0"/>
              </a:rPr>
              <a:t>3–5 metų vaikų, lankančių ikimokyklinio ugdymo įstaigas </a:t>
            </a:r>
            <a:r>
              <a:rPr lang="lt-LT" dirty="0">
                <a:effectLst/>
                <a:latin typeface="Times New Roman" panose="02020603050405020304" pitchFamily="18" charset="0"/>
                <a:ea typeface="Calibri" panose="020F0502020204030204" pitchFamily="34" charset="0"/>
                <a:cs typeface="Times New Roman" panose="02020603050405020304" pitchFamily="18" charset="0"/>
              </a:rPr>
              <a:t>2021 m. </a:t>
            </a:r>
            <a:r>
              <a:rPr lang="lt-LT" b="1" dirty="0">
                <a:effectLst/>
                <a:latin typeface="Times New Roman" panose="02020603050405020304" pitchFamily="18" charset="0"/>
                <a:ea typeface="Calibri" panose="020F0502020204030204" pitchFamily="34" charset="0"/>
                <a:cs typeface="Times New Roman" panose="02020603050405020304" pitchFamily="18" charset="0"/>
              </a:rPr>
              <a:t>– 97 </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lt-LT"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Bef>
                <a:spcPts val="0"/>
              </a:spcBef>
              <a:buFont typeface="Wingdings" panose="05000000000000000000" pitchFamily="2" charset="2"/>
              <a:buChar char="ü"/>
            </a:pPr>
            <a:r>
              <a:rPr lang="lt-LT" b="1" dirty="0">
                <a:effectLst/>
                <a:latin typeface="Times New Roman" panose="02020603050405020304" pitchFamily="18" charset="0"/>
                <a:ea typeface="Calibri" panose="020F0502020204030204" pitchFamily="34" charset="0"/>
                <a:cs typeface="Times New Roman" panose="02020603050405020304" pitchFamily="18" charset="0"/>
              </a:rPr>
              <a:t>Socialinę riziką patiriančių vaikų ugdymas: </a:t>
            </a:r>
            <a:r>
              <a:rPr lang="lt-LT" dirty="0">
                <a:effectLst/>
                <a:latin typeface="Times New Roman" panose="02020603050405020304" pitchFamily="18" charset="0"/>
                <a:ea typeface="Calibri" panose="020F0502020204030204" pitchFamily="34" charset="0"/>
                <a:cs typeface="Times New Roman" panose="02020603050405020304" pitchFamily="18" charset="0"/>
              </a:rPr>
              <a:t>13 vaikų </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100%</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lanko</a:t>
            </a:r>
            <a:r>
              <a:rPr lang="en-US" dirty="0">
                <a:effectLst/>
                <a:latin typeface="Times New Roman" panose="02020603050405020304" pitchFamily="18" charset="0"/>
                <a:ea typeface="Calibri" panose="020F0502020204030204" pitchFamily="34" charset="0"/>
                <a:cs typeface="Times New Roman" panose="02020603050405020304" pitchFamily="18" charset="0"/>
              </a:rPr>
              <a:t> IU </a:t>
            </a:r>
            <a:r>
              <a:rPr lang="lt-LT" dirty="0">
                <a:effectLst/>
                <a:latin typeface="Times New Roman" panose="02020603050405020304" pitchFamily="18" charset="0"/>
                <a:ea typeface="Calibri" panose="020F0502020204030204" pitchFamily="34" charset="0"/>
                <a:cs typeface="Times New Roman" panose="02020603050405020304" pitchFamily="18" charset="0"/>
              </a:rPr>
              <a:t>įstaigas ir gauna maitinimą, logopedo, specialiojo pedagogo paslaugas, užtikrinamas jų vežiojimas į ugdymo įstaigą pagal poreikį.</a:t>
            </a:r>
          </a:p>
          <a:p>
            <a:pPr>
              <a:lnSpc>
                <a:spcPct val="120000"/>
              </a:lnSpc>
              <a:spcBef>
                <a:spcPts val="0"/>
              </a:spcBef>
              <a:buFont typeface="Wingdings" panose="05000000000000000000" pitchFamily="2" charset="2"/>
              <a:buChar char="ü"/>
            </a:pPr>
            <a:r>
              <a:rPr lang="lt-LT" b="1" dirty="0">
                <a:latin typeface="Times New Roman" panose="02020603050405020304" pitchFamily="18" charset="0"/>
                <a:ea typeface="Calibri" panose="020F0502020204030204" pitchFamily="34" charset="0"/>
                <a:cs typeface="Times New Roman" panose="02020603050405020304" pitchFamily="18" charset="0"/>
              </a:rPr>
              <a:t>Specialiųjų ugdymosi poreikių mokinių ugdymas (</a:t>
            </a:r>
            <a:r>
              <a:rPr lang="lt-LT" dirty="0">
                <a:latin typeface="Times New Roman" panose="02020603050405020304" pitchFamily="18" charset="0"/>
                <a:ea typeface="Calibri" panose="020F0502020204030204" pitchFamily="34" charset="0"/>
                <a:cs typeface="Times New Roman" panose="02020603050405020304" pitchFamily="18" charset="0"/>
              </a:rPr>
              <a:t>1768 mokiniai </a:t>
            </a:r>
            <a:r>
              <a:rPr lang="lt-LT" dirty="0">
                <a:effectLst/>
                <a:latin typeface="Times New Roman" panose="02020603050405020304" pitchFamily="18" charset="0"/>
                <a:ea typeface="Calibri" panose="020F0502020204030204" pitchFamily="34" charset="0"/>
                <a:cs typeface="Times New Roman" panose="02020603050405020304" pitchFamily="18" charset="0"/>
              </a:rPr>
              <a:t>18 </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r>
              <a:rPr lang="lt-LT" dirty="0">
                <a:effectLst/>
                <a:latin typeface="Times New Roman" panose="02020603050405020304" pitchFamily="18" charset="0"/>
                <a:ea typeface="Calibri" panose="020F0502020204030204" pitchFamily="34" charset="0"/>
                <a:cs typeface="Times New Roman" panose="02020603050405020304" pitchFamily="18" charset="0"/>
              </a:rPr>
              <a:t>)</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lt-LT" dirty="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20000"/>
              </a:lnSpc>
              <a:spcBef>
                <a:spcPts val="0"/>
              </a:spcBef>
              <a:buFont typeface="Wingdings" panose="05000000000000000000" pitchFamily="2" charset="2"/>
              <a:buChar char="ü"/>
            </a:pPr>
            <a:r>
              <a:rPr lang="lt-LT" dirty="0">
                <a:effectLst/>
                <a:latin typeface="Times New Roman" panose="02020603050405020304" pitchFamily="18" charset="0"/>
                <a:ea typeface="Calibri" panose="020F0502020204030204" pitchFamily="34" charset="0"/>
                <a:cs typeface="Times New Roman" panose="02020603050405020304" pitchFamily="18" charset="0"/>
              </a:rPr>
              <a:t>SUP mokiniui rengiamas individualus ugdymo planas;</a:t>
            </a:r>
          </a:p>
          <a:p>
            <a:pPr lvl="1">
              <a:lnSpc>
                <a:spcPct val="120000"/>
              </a:lnSpc>
              <a:spcBef>
                <a:spcPts val="0"/>
              </a:spcBef>
              <a:buFont typeface="Wingdings" panose="05000000000000000000" pitchFamily="2" charset="2"/>
              <a:buChar char="ü"/>
            </a:pPr>
            <a:r>
              <a:rPr lang="en-US" dirty="0">
                <a:latin typeface="Times New Roman" panose="02020603050405020304" pitchFamily="18" charset="0"/>
                <a:ea typeface="Calibri" panose="020F0502020204030204" pitchFamily="34" charset="0"/>
                <a:cs typeface="Times New Roman" panose="02020603050405020304" pitchFamily="18" charset="0"/>
              </a:rPr>
              <a:t>p</a:t>
            </a:r>
            <a:r>
              <a:rPr lang="lt-LT" dirty="0" err="1">
                <a:effectLst/>
                <a:latin typeface="Times New Roman" panose="02020603050405020304" pitchFamily="18" charset="0"/>
                <a:ea typeface="Calibri" panose="020F0502020204030204" pitchFamily="34" charset="0"/>
                <a:cs typeface="Times New Roman" panose="02020603050405020304" pitchFamily="18" charset="0"/>
              </a:rPr>
              <a:t>ritaikoma</a:t>
            </a:r>
            <a:r>
              <a:rPr lang="lt-LT" dirty="0">
                <a:effectLst/>
                <a:latin typeface="Times New Roman" panose="02020603050405020304" pitchFamily="18" charset="0"/>
                <a:ea typeface="Calibri" panose="020F0502020204030204" pitchFamily="34" charset="0"/>
                <a:cs typeface="Times New Roman" panose="02020603050405020304" pitchFamily="18" charset="0"/>
              </a:rPr>
              <a:t> ugdymo(</a:t>
            </a:r>
            <a:r>
              <a:rPr lang="lt-LT" dirty="0" err="1">
                <a:effectLst/>
                <a:latin typeface="Times New Roman" panose="02020603050405020304" pitchFamily="18" charset="0"/>
                <a:ea typeface="Calibri" panose="020F0502020204030204" pitchFamily="34" charset="0"/>
                <a:cs typeface="Times New Roman" panose="02020603050405020304" pitchFamily="18" charset="0"/>
              </a:rPr>
              <a:t>si</a:t>
            </a:r>
            <a:r>
              <a:rPr lang="lt-LT" dirty="0">
                <a:effectLst/>
                <a:latin typeface="Times New Roman" panose="02020603050405020304" pitchFamily="18" charset="0"/>
                <a:ea typeface="Calibri" panose="020F0502020204030204" pitchFamily="34" charset="0"/>
                <a:cs typeface="Times New Roman" panose="02020603050405020304" pitchFamily="18" charset="0"/>
              </a:rPr>
              <a:t>) aplinka;</a:t>
            </a:r>
          </a:p>
          <a:p>
            <a:pPr lvl="1">
              <a:lnSpc>
                <a:spcPct val="120000"/>
              </a:lnSpc>
              <a:spcBef>
                <a:spcPts val="0"/>
              </a:spcBef>
              <a:buFont typeface="Wingdings" panose="05000000000000000000" pitchFamily="2" charset="2"/>
              <a:buChar char="ü"/>
            </a:pPr>
            <a:r>
              <a:rPr lang="en-US" dirty="0">
                <a:latin typeface="Times New Roman" panose="02020603050405020304" pitchFamily="18" charset="0"/>
                <a:ea typeface="Calibri" panose="020F0502020204030204" pitchFamily="34" charset="0"/>
                <a:cs typeface="Times New Roman" panose="02020603050405020304" pitchFamily="18" charset="0"/>
              </a:rPr>
              <a:t>t</a:t>
            </a:r>
            <a:r>
              <a:rPr lang="lt-LT" dirty="0" err="1">
                <a:effectLst/>
                <a:latin typeface="Times New Roman" panose="02020603050405020304" pitchFamily="18" charset="0"/>
                <a:ea typeface="Calibri" panose="020F0502020204030204" pitchFamily="34" charset="0"/>
                <a:cs typeface="Times New Roman" panose="02020603050405020304" pitchFamily="18" charset="0"/>
              </a:rPr>
              <a:t>eikiama</a:t>
            </a:r>
            <a:r>
              <a:rPr lang="lt-LT" dirty="0">
                <a:effectLst/>
                <a:latin typeface="Times New Roman" panose="02020603050405020304" pitchFamily="18" charset="0"/>
                <a:ea typeface="Calibri" panose="020F0502020204030204" pitchFamily="34" charset="0"/>
                <a:cs typeface="Times New Roman" panose="02020603050405020304" pitchFamily="18" charset="0"/>
              </a:rPr>
              <a:t> specialiojo pedagogo, logopedo, psichologo, socialinio pedagogo pagalba</a:t>
            </a:r>
            <a:r>
              <a:rPr lang="lt-LT" dirty="0">
                <a:latin typeface="Times New Roman" panose="02020603050405020304" pitchFamily="18" charset="0"/>
                <a:ea typeface="Calibri" panose="020F0502020204030204" pitchFamily="34" charset="0"/>
                <a:cs typeface="Times New Roman" panose="02020603050405020304" pitchFamily="18" charset="0"/>
              </a:rPr>
              <a:t>;</a:t>
            </a:r>
            <a:r>
              <a:rPr lang="lt-LT" dirty="0">
                <a:effectLst/>
                <a:latin typeface="Times New Roman" panose="02020603050405020304" pitchFamily="18" charset="0"/>
                <a:ea typeface="Calibri" panose="020F0502020204030204" pitchFamily="34" charset="0"/>
                <a:cs typeface="Times New Roman" panose="02020603050405020304" pitchFamily="18" charset="0"/>
              </a:rPr>
              <a:t> </a:t>
            </a:r>
          </a:p>
          <a:p>
            <a:pPr lvl="1">
              <a:lnSpc>
                <a:spcPct val="120000"/>
              </a:lnSpc>
              <a:spcBef>
                <a:spcPts val="0"/>
              </a:spcBef>
              <a:buFont typeface="Wingdings" panose="05000000000000000000" pitchFamily="2" charset="2"/>
              <a:buChar char="ü"/>
            </a:pPr>
            <a:r>
              <a:rPr lang="en-US" dirty="0">
                <a:latin typeface="Times New Roman" panose="02020603050405020304" pitchFamily="18" charset="0"/>
                <a:ea typeface="Calibri" panose="020F0502020204030204" pitchFamily="34" charset="0"/>
                <a:cs typeface="Times New Roman" panose="02020603050405020304" pitchFamily="18" charset="0"/>
              </a:rPr>
              <a:t>p</a:t>
            </a:r>
            <a:r>
              <a:rPr lang="lt-LT" dirty="0" err="1">
                <a:effectLst/>
                <a:latin typeface="Times New Roman" panose="02020603050405020304" pitchFamily="18" charset="0"/>
                <a:ea typeface="Calibri" panose="020F0502020204030204" pitchFamily="34" charset="0"/>
                <a:cs typeface="Times New Roman" panose="02020603050405020304" pitchFamily="18" charset="0"/>
              </a:rPr>
              <a:t>er</a:t>
            </a:r>
            <a:r>
              <a:rPr lang="lt-LT" dirty="0">
                <a:effectLst/>
                <a:latin typeface="Times New Roman" panose="02020603050405020304" pitchFamily="18" charset="0"/>
                <a:ea typeface="Calibri" panose="020F0502020204030204" pitchFamily="34" charset="0"/>
                <a:cs typeface="Times New Roman" panose="02020603050405020304" pitchFamily="18" charset="0"/>
              </a:rPr>
              <a:t> pastaruosius 5-erius metus įsteigta 90 pagalbos mokiniui specialistų etatų.</a:t>
            </a:r>
          </a:p>
          <a:p>
            <a:pPr>
              <a:lnSpc>
                <a:spcPct val="120000"/>
              </a:lnSpc>
              <a:spcBef>
                <a:spcPts val="0"/>
              </a:spcBef>
              <a:buFont typeface="Wingdings" panose="05000000000000000000" pitchFamily="2" charset="2"/>
              <a:buChar char="ü"/>
            </a:pPr>
            <a:r>
              <a:rPr lang="lt-LT"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Įtraukusis</a:t>
            </a:r>
            <a:r>
              <a:rPr lang="lt-LT"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ugdymas</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20000"/>
              </a:lnSpc>
              <a:spcBef>
                <a:spcPts val="0"/>
              </a:spcBef>
              <a:buFont typeface="Wingdings" panose="05000000000000000000" pitchFamily="2" charset="2"/>
              <a:buChar char="ü"/>
            </a:pPr>
            <a:r>
              <a:rPr lang="en-US" dirty="0">
                <a:latin typeface="Times New Roman" panose="02020603050405020304" pitchFamily="18" charset="0"/>
                <a:ea typeface="Calibri" panose="020F0502020204030204" pitchFamily="34" charset="0"/>
                <a:cs typeface="Times New Roman" panose="02020603050405020304" pitchFamily="18" charset="0"/>
              </a:rPr>
              <a:t>s</a:t>
            </a:r>
            <a:r>
              <a:rPr lang="lt-LT" dirty="0" err="1">
                <a:latin typeface="Times New Roman" panose="02020603050405020304" pitchFamily="18" charset="0"/>
                <a:ea typeface="Calibri" panose="020F0502020204030204" pitchFamily="34" charset="0"/>
                <a:cs typeface="Times New Roman" panose="02020603050405020304" pitchFamily="18" charset="0"/>
              </a:rPr>
              <a:t>udaryta</a:t>
            </a:r>
            <a:r>
              <a:rPr lang="lt-LT" dirty="0">
                <a:latin typeface="Times New Roman" panose="02020603050405020304" pitchFamily="18" charset="0"/>
                <a:ea typeface="Calibri" panose="020F0502020204030204" pitchFamily="34" charset="0"/>
                <a:cs typeface="Times New Roman" panose="02020603050405020304" pitchFamily="18" charset="0"/>
              </a:rPr>
              <a:t> darbo </a:t>
            </a:r>
            <a:r>
              <a:rPr lang="lt-LT" b="1" dirty="0">
                <a:latin typeface="Times New Roman" panose="02020603050405020304" pitchFamily="18" charset="0"/>
                <a:ea typeface="Calibri" panose="020F0502020204030204" pitchFamily="34" charset="0"/>
                <a:cs typeface="Times New Roman" panose="02020603050405020304" pitchFamily="18" charset="0"/>
              </a:rPr>
              <a:t>grupė</a:t>
            </a:r>
            <a:r>
              <a:rPr lang="lt-LT" dirty="0">
                <a:latin typeface="Times New Roman" panose="02020603050405020304" pitchFamily="18" charset="0"/>
                <a:ea typeface="Calibri" panose="020F0502020204030204" pitchFamily="34" charset="0"/>
                <a:cs typeface="Times New Roman" panose="02020603050405020304" pitchFamily="18" charset="0"/>
              </a:rPr>
              <a:t>;</a:t>
            </a:r>
          </a:p>
          <a:p>
            <a:pPr lvl="1">
              <a:lnSpc>
                <a:spcPct val="120000"/>
              </a:lnSpc>
              <a:spcBef>
                <a:spcPts val="0"/>
              </a:spcBef>
              <a:buFont typeface="Wingdings" panose="05000000000000000000" pitchFamily="2" charset="2"/>
              <a:buChar char="ü"/>
            </a:pPr>
            <a:r>
              <a:rPr lang="lt-LT" dirty="0">
                <a:effectLst/>
                <a:latin typeface="Times New Roman" panose="02020603050405020304" pitchFamily="18" charset="0"/>
                <a:ea typeface="Calibri" panose="020F0502020204030204" pitchFamily="34" charset="0"/>
                <a:cs typeface="Times New Roman" panose="02020603050405020304" pitchFamily="18" charset="0"/>
              </a:rPr>
              <a:t>organizuojamos paskaitos, vykdomas bendruomenės švietimas</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lvl="1">
              <a:lnSpc>
                <a:spcPct val="120000"/>
              </a:lnSpc>
              <a:spcBef>
                <a:spcPts val="0"/>
              </a:spcBef>
              <a:buFont typeface="Wingdings" panose="05000000000000000000" pitchFamily="2" charset="2"/>
              <a:buChar char="ü"/>
            </a:pPr>
            <a:r>
              <a:rPr lang="en-US" dirty="0">
                <a:effectLst/>
                <a:latin typeface="Times New Roman" panose="02020603050405020304" pitchFamily="18" charset="0"/>
                <a:ea typeface="Calibri" panose="020F0502020204030204" pitchFamily="34" charset="0"/>
                <a:cs typeface="Times New Roman" panose="02020603050405020304" pitchFamily="18" charset="0"/>
              </a:rPr>
              <a:t>d</a:t>
            </a:r>
            <a:r>
              <a:rPr lang="lt-LT" dirty="0" err="1">
                <a:effectLst/>
                <a:latin typeface="Times New Roman" panose="02020603050405020304" pitchFamily="18" charset="0"/>
                <a:ea typeface="Calibri" panose="020F0502020204030204" pitchFamily="34" charset="0"/>
                <a:cs typeface="Times New Roman" panose="02020603050405020304" pitchFamily="18" charset="0"/>
              </a:rPr>
              <a:t>idinamas</a:t>
            </a:r>
            <a:r>
              <a:rPr lang="lt-LT" dirty="0">
                <a:effectLst/>
                <a:latin typeface="Times New Roman" panose="02020603050405020304" pitchFamily="18" charset="0"/>
                <a:ea typeface="Calibri" panose="020F0502020204030204" pitchFamily="34" charset="0"/>
                <a:cs typeface="Times New Roman" panose="02020603050405020304" pitchFamily="18" charset="0"/>
              </a:rPr>
              <a:t> švietimo pagalbos prieinamumas steigiant pagalbos mokiniui specialistų etatus</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lt-LT"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Bef>
                <a:spcPts val="0"/>
              </a:spcBef>
              <a:buFont typeface="Wingdings" panose="05000000000000000000" pitchFamily="2" charset="2"/>
              <a:buChar char="ü"/>
            </a:pPr>
            <a:r>
              <a:rPr lang="lt-LT" dirty="0">
                <a:effectLst/>
                <a:latin typeface="Times New Roman" panose="02020603050405020304" pitchFamily="18" charset="0"/>
                <a:ea typeface="Calibri" panose="020F0502020204030204" pitchFamily="34" charset="0"/>
                <a:cs typeface="Times New Roman" panose="02020603050405020304" pitchFamily="18" charset="0"/>
              </a:rPr>
              <a:t>2019 m. KRS bendradarbiaujant su VDU įsteigta  </a:t>
            </a:r>
            <a:r>
              <a:rPr lang="lt-LT" b="1" dirty="0">
                <a:effectLst/>
                <a:latin typeface="Times New Roman" panose="02020603050405020304" pitchFamily="18" charset="0"/>
                <a:ea typeface="Calibri" panose="020F0502020204030204" pitchFamily="34" charset="0"/>
                <a:cs typeface="Times New Roman" panose="02020603050405020304" pitchFamily="18" charset="0"/>
              </a:rPr>
              <a:t>„Talentingų mokinių akademija“</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426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anim calcmode="lin" valueType="num">
                                      <p:cBhvr additive="base">
                                        <p:cTn id="5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txEl>
                                              <p:pRg st="11" end="11"/>
                                            </p:txEl>
                                          </p:spTgt>
                                        </p:tgtEl>
                                        <p:attrNameLst>
                                          <p:attrName>style.visibility</p:attrName>
                                        </p:attrNameLst>
                                      </p:cBhvr>
                                      <p:to>
                                        <p:strVal val="visible"/>
                                      </p:to>
                                    </p:set>
                                    <p:anim calcmode="lin" valueType="num">
                                      <p:cBhvr additive="base">
                                        <p:cTn id="5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aizdo rezultatas pagal uÅ¾klausÄ âkauno rajono logoâ">
            <a:extLst>
              <a:ext uri="{FF2B5EF4-FFF2-40B4-BE49-F238E27FC236}">
                <a16:creationId xmlns:a16="http://schemas.microsoft.com/office/drawing/2014/main" id="{E4F640CF-0544-4BA2-BCB1-11EF89C49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9" y="0"/>
            <a:ext cx="909662" cy="905619"/>
          </a:xfrm>
          <a:prstGeom prst="rect">
            <a:avLst/>
          </a:prstGeom>
          <a:noFill/>
          <a:extLst>
            <a:ext uri="{909E8E84-426E-40DD-AFC4-6F175D3DCCD1}">
              <a14:hiddenFill xmlns:a14="http://schemas.microsoft.com/office/drawing/2010/main">
                <a:solidFill>
                  <a:srgbClr val="FFFFFF"/>
                </a:solidFill>
              </a14:hiddenFill>
            </a:ext>
          </a:extLst>
        </p:spPr>
      </p:pic>
      <p:sp>
        <p:nvSpPr>
          <p:cNvPr id="2" name="Pavadinimas 1">
            <a:extLst>
              <a:ext uri="{FF2B5EF4-FFF2-40B4-BE49-F238E27FC236}">
                <a16:creationId xmlns:a16="http://schemas.microsoft.com/office/drawing/2014/main" id="{BA8FFCD8-407F-4E2F-95AB-EAADCFB29C7D}"/>
              </a:ext>
            </a:extLst>
          </p:cNvPr>
          <p:cNvSpPr>
            <a:spLocks noGrp="1"/>
          </p:cNvSpPr>
          <p:nvPr>
            <p:ph type="title"/>
          </p:nvPr>
        </p:nvSpPr>
        <p:spPr>
          <a:xfrm>
            <a:off x="1293491" y="117020"/>
            <a:ext cx="10058400" cy="544670"/>
          </a:xfrm>
        </p:spPr>
        <p:txBody>
          <a:bodyPr>
            <a:normAutofit fontScale="90000"/>
          </a:bodyPr>
          <a:lstStyle/>
          <a:p>
            <a:pPr algn="ctr"/>
            <a:r>
              <a:rPr lang="pt-BR" sz="4000" b="1" dirty="0"/>
              <a:t>Patyčių prevencija, socialinis emocinis ugdymas </a:t>
            </a:r>
            <a:endParaRPr lang="en-US" sz="3200" b="1" dirty="0"/>
          </a:p>
        </p:txBody>
      </p:sp>
      <p:sp>
        <p:nvSpPr>
          <p:cNvPr id="4" name="Turinio vietos rezervavimo ženklas 3">
            <a:extLst>
              <a:ext uri="{FF2B5EF4-FFF2-40B4-BE49-F238E27FC236}">
                <a16:creationId xmlns:a16="http://schemas.microsoft.com/office/drawing/2014/main" id="{04881A13-6AE8-4A13-BC56-4831D4C86980}"/>
              </a:ext>
            </a:extLst>
          </p:cNvPr>
          <p:cNvSpPr>
            <a:spLocks noGrp="1"/>
          </p:cNvSpPr>
          <p:nvPr>
            <p:ph idx="1"/>
          </p:nvPr>
        </p:nvSpPr>
        <p:spPr>
          <a:xfrm>
            <a:off x="489204" y="1737360"/>
            <a:ext cx="11274552" cy="4023360"/>
          </a:xfrm>
        </p:spPr>
        <p:txBody>
          <a:bodyPr>
            <a:noAutofit/>
          </a:bodyPr>
          <a:lstStyle/>
          <a:p>
            <a:pPr>
              <a:lnSpc>
                <a:spcPct val="120000"/>
              </a:lnSpc>
              <a:spcBef>
                <a:spcPts val="0"/>
              </a:spcBef>
              <a:buFont typeface="Wingdings" panose="05000000000000000000" pitchFamily="2" charset="2"/>
              <a:buChar char="ü"/>
            </a:pPr>
            <a:endParaRPr lang="lt-LT"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Bef>
                <a:spcPts val="0"/>
              </a:spcBef>
              <a:buFont typeface="Wingdings" panose="05000000000000000000" pitchFamily="2" charset="2"/>
              <a:buChar char="ü"/>
            </a:pPr>
            <a:endParaRPr lang="lt-LT"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Bef>
                <a:spcPts val="0"/>
              </a:spcBef>
              <a:buFont typeface="Wingdings" panose="05000000000000000000" pitchFamily="2" charset="2"/>
              <a:buChar char="ü"/>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aveikslėlis 4">
            <a:extLst>
              <a:ext uri="{FF2B5EF4-FFF2-40B4-BE49-F238E27FC236}">
                <a16:creationId xmlns:a16="http://schemas.microsoft.com/office/drawing/2014/main" id="{ABC347ED-5BF7-42AA-A9B5-C23251DC95FE}"/>
              </a:ext>
            </a:extLst>
          </p:cNvPr>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24039" t="34230" r="7840" b="9215"/>
          <a:stretch/>
        </p:blipFill>
        <p:spPr bwMode="auto">
          <a:xfrm>
            <a:off x="566789" y="625943"/>
            <a:ext cx="11625211" cy="3815428"/>
          </a:xfrm>
          <a:prstGeom prst="rect">
            <a:avLst/>
          </a:prstGeom>
          <a:ln>
            <a:noFill/>
          </a:ln>
          <a:extLst>
            <a:ext uri="{53640926-AAD7-44D8-BBD7-CCE9431645EC}">
              <a14:shadowObscured xmlns:a14="http://schemas.microsoft.com/office/drawing/2010/main"/>
            </a:ext>
          </a:extLst>
        </p:spPr>
      </p:pic>
      <p:pic>
        <p:nvPicPr>
          <p:cNvPr id="7" name="Paveikslėlis 6">
            <a:extLst>
              <a:ext uri="{FF2B5EF4-FFF2-40B4-BE49-F238E27FC236}">
                <a16:creationId xmlns:a16="http://schemas.microsoft.com/office/drawing/2014/main" id="{D097D2C0-FCDF-4856-9A8D-22BBC9EE3810}"/>
              </a:ext>
            </a:extLst>
          </p:cNvPr>
          <p:cNvPicPr>
            <a:picLocks noChangeAspect="1"/>
          </p:cNvPicPr>
          <p:nvPr/>
        </p:nvPicPr>
        <p:blipFill>
          <a:blip r:embed="rId6"/>
          <a:stretch>
            <a:fillRect/>
          </a:stretch>
        </p:blipFill>
        <p:spPr>
          <a:xfrm>
            <a:off x="2718837" y="4441371"/>
            <a:ext cx="6172694" cy="2416629"/>
          </a:xfrm>
          <a:prstGeom prst="rect">
            <a:avLst/>
          </a:prstGeom>
        </p:spPr>
      </p:pic>
    </p:spTree>
    <p:extLst>
      <p:ext uri="{BB962C8B-B14F-4D97-AF65-F5344CB8AC3E}">
        <p14:creationId xmlns:p14="http://schemas.microsoft.com/office/powerpoint/2010/main" val="4191924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aizdo rezultatas pagal uÅ¾klausÄ âkauno rajono logoâ">
            <a:extLst>
              <a:ext uri="{FF2B5EF4-FFF2-40B4-BE49-F238E27FC236}">
                <a16:creationId xmlns:a16="http://schemas.microsoft.com/office/drawing/2014/main" id="{E4F640CF-0544-4BA2-BCB1-11EF89C49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9" y="0"/>
            <a:ext cx="909662" cy="905619"/>
          </a:xfrm>
          <a:prstGeom prst="rect">
            <a:avLst/>
          </a:prstGeom>
          <a:noFill/>
          <a:extLst>
            <a:ext uri="{909E8E84-426E-40DD-AFC4-6F175D3DCCD1}">
              <a14:hiddenFill xmlns:a14="http://schemas.microsoft.com/office/drawing/2010/main">
                <a:solidFill>
                  <a:srgbClr val="FFFFFF"/>
                </a:solidFill>
              </a14:hiddenFill>
            </a:ext>
          </a:extLst>
        </p:spPr>
      </p:pic>
      <p:sp>
        <p:nvSpPr>
          <p:cNvPr id="2" name="Pavadinimas 1">
            <a:extLst>
              <a:ext uri="{FF2B5EF4-FFF2-40B4-BE49-F238E27FC236}">
                <a16:creationId xmlns:a16="http://schemas.microsoft.com/office/drawing/2014/main" id="{BA8FFCD8-407F-4E2F-95AB-EAADCFB29C7D}"/>
              </a:ext>
            </a:extLst>
          </p:cNvPr>
          <p:cNvSpPr>
            <a:spLocks noGrp="1"/>
          </p:cNvSpPr>
          <p:nvPr>
            <p:ph type="title"/>
          </p:nvPr>
        </p:nvSpPr>
        <p:spPr>
          <a:xfrm>
            <a:off x="1293491" y="776820"/>
            <a:ext cx="10058400" cy="544670"/>
          </a:xfrm>
        </p:spPr>
        <p:txBody>
          <a:bodyPr>
            <a:normAutofit fontScale="90000"/>
          </a:bodyPr>
          <a:lstStyle/>
          <a:p>
            <a:pPr algn="ctr"/>
            <a:r>
              <a:rPr lang="lt-LT" sz="4000" b="1" dirty="0"/>
              <a:t>Vaikų ir jaunimo socializacijos, psichoaktyviųjų medžiagų vartojimo prevencijos programos</a:t>
            </a:r>
            <a:endParaRPr lang="en-US" sz="3200" b="1" dirty="0"/>
          </a:p>
        </p:txBody>
      </p:sp>
      <p:sp>
        <p:nvSpPr>
          <p:cNvPr id="4" name="Turinio vietos rezervavimo ženklas 3">
            <a:extLst>
              <a:ext uri="{FF2B5EF4-FFF2-40B4-BE49-F238E27FC236}">
                <a16:creationId xmlns:a16="http://schemas.microsoft.com/office/drawing/2014/main" id="{04881A13-6AE8-4A13-BC56-4831D4C86980}"/>
              </a:ext>
            </a:extLst>
          </p:cNvPr>
          <p:cNvSpPr>
            <a:spLocks noGrp="1"/>
          </p:cNvSpPr>
          <p:nvPr>
            <p:ph idx="1"/>
          </p:nvPr>
        </p:nvSpPr>
        <p:spPr>
          <a:xfrm>
            <a:off x="489204" y="1737360"/>
            <a:ext cx="11274552" cy="4023360"/>
          </a:xfrm>
        </p:spPr>
        <p:txBody>
          <a:bodyPr>
            <a:noAutofit/>
          </a:bodyPr>
          <a:lstStyle/>
          <a:p>
            <a:pPr>
              <a:lnSpc>
                <a:spcPct val="120000"/>
              </a:lnSpc>
              <a:spcBef>
                <a:spcPts val="0"/>
              </a:spcBef>
              <a:buFont typeface="Wingdings" panose="05000000000000000000" pitchFamily="2" charset="2"/>
              <a:buChar char="ü"/>
            </a:pPr>
            <a:endParaRPr lang="lt-LT"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Bef>
                <a:spcPts val="0"/>
              </a:spcBef>
              <a:buFont typeface="Wingdings" panose="05000000000000000000" pitchFamily="2" charset="2"/>
              <a:buChar char="ü"/>
            </a:pPr>
            <a:endParaRPr lang="lt-LT"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Bef>
                <a:spcPts val="0"/>
              </a:spcBef>
              <a:buFont typeface="Wingdings" panose="05000000000000000000" pitchFamily="2" charset="2"/>
              <a:buChar char="ü"/>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Chart 5">
            <a:extLst>
              <a:ext uri="{FF2B5EF4-FFF2-40B4-BE49-F238E27FC236}">
                <a16:creationId xmlns:a16="http://schemas.microsoft.com/office/drawing/2014/main" id="{D8CDEB9E-1F5A-4B9E-8481-AC74D8A44594}"/>
              </a:ext>
            </a:extLst>
          </p:cNvPr>
          <p:cNvGraphicFramePr/>
          <p:nvPr>
            <p:extLst>
              <p:ext uri="{D42A27DB-BD31-4B8C-83A1-F6EECF244321}">
                <p14:modId xmlns:p14="http://schemas.microsoft.com/office/powerpoint/2010/main" val="3417842543"/>
              </p:ext>
            </p:extLst>
          </p:nvPr>
        </p:nvGraphicFramePr>
        <p:xfrm>
          <a:off x="428244" y="1223158"/>
          <a:ext cx="11274552" cy="55339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1259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4835CC9F-095A-4D5F-9CA4-FF059674B664}"/>
              </a:ext>
            </a:extLst>
          </p:cNvPr>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p:spPr>
      </p:pic>
    </p:spTree>
    <p:extLst>
      <p:ext uri="{BB962C8B-B14F-4D97-AF65-F5344CB8AC3E}">
        <p14:creationId xmlns:p14="http://schemas.microsoft.com/office/powerpoint/2010/main" val="1532904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974024CB-7B97-4D3D-9CA6-76F03772C19A}"/>
              </a:ext>
            </a:extLst>
          </p:cNvPr>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p:spPr>
      </p:pic>
      <p:sp>
        <p:nvSpPr>
          <p:cNvPr id="2" name="TextBox 1">
            <a:extLst>
              <a:ext uri="{FF2B5EF4-FFF2-40B4-BE49-F238E27FC236}">
                <a16:creationId xmlns:a16="http://schemas.microsoft.com/office/drawing/2014/main" id="{6992DD22-EC19-45BD-9D53-DC204BE71F19}"/>
              </a:ext>
            </a:extLst>
          </p:cNvPr>
          <p:cNvSpPr txBox="1"/>
          <p:nvPr/>
        </p:nvSpPr>
        <p:spPr>
          <a:xfrm>
            <a:off x="600075" y="6191250"/>
            <a:ext cx="3202415" cy="400110"/>
          </a:xfrm>
          <a:prstGeom prst="rect">
            <a:avLst/>
          </a:prstGeom>
          <a:noFill/>
        </p:spPr>
        <p:txBody>
          <a:bodyPr wrap="none" rtlCol="0">
            <a:spAutoFit/>
          </a:bodyPr>
          <a:lstStyle/>
          <a:p>
            <a:r>
              <a:rPr lang="lt-LT" sz="2000" b="1" dirty="0"/>
              <a:t>Projekto lėšos </a:t>
            </a:r>
            <a:r>
              <a:rPr lang="en-US" sz="2000" b="1" dirty="0"/>
              <a:t>250 t</a:t>
            </a:r>
            <a:r>
              <a:rPr lang="lt-LT" sz="2000" b="1" dirty="0" err="1"/>
              <a:t>ūkst</a:t>
            </a:r>
            <a:r>
              <a:rPr lang="lt-LT" sz="2000" b="1" dirty="0"/>
              <a:t>. Eur</a:t>
            </a:r>
            <a:endParaRPr lang="en-US" sz="2000" b="1" dirty="0"/>
          </a:p>
        </p:txBody>
      </p:sp>
    </p:spTree>
    <p:extLst>
      <p:ext uri="{BB962C8B-B14F-4D97-AF65-F5344CB8AC3E}">
        <p14:creationId xmlns:p14="http://schemas.microsoft.com/office/powerpoint/2010/main" val="1781206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aizdo rezultatas pagal uÅ¾klausÄ âkauno rajono logoâ">
            <a:extLst>
              <a:ext uri="{FF2B5EF4-FFF2-40B4-BE49-F238E27FC236}">
                <a16:creationId xmlns:a16="http://schemas.microsoft.com/office/drawing/2014/main" id="{E4F640CF-0544-4BA2-BCB1-11EF89C49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9" y="0"/>
            <a:ext cx="1265002" cy="1259379"/>
          </a:xfrm>
          <a:prstGeom prst="rect">
            <a:avLst/>
          </a:prstGeom>
          <a:noFill/>
          <a:extLst>
            <a:ext uri="{909E8E84-426E-40DD-AFC4-6F175D3DCCD1}">
              <a14:hiddenFill xmlns:a14="http://schemas.microsoft.com/office/drawing/2010/main">
                <a:solidFill>
                  <a:srgbClr val="FFFFFF"/>
                </a:solidFill>
              </a14:hiddenFill>
            </a:ext>
          </a:extLst>
        </p:spPr>
      </p:pic>
      <p:sp>
        <p:nvSpPr>
          <p:cNvPr id="2" name="Pavadinimas 1">
            <a:extLst>
              <a:ext uri="{FF2B5EF4-FFF2-40B4-BE49-F238E27FC236}">
                <a16:creationId xmlns:a16="http://schemas.microsoft.com/office/drawing/2014/main" id="{BA8FFCD8-407F-4E2F-95AB-EAADCFB29C7D}"/>
              </a:ext>
            </a:extLst>
          </p:cNvPr>
          <p:cNvSpPr>
            <a:spLocks noGrp="1"/>
          </p:cNvSpPr>
          <p:nvPr>
            <p:ph type="title"/>
          </p:nvPr>
        </p:nvSpPr>
        <p:spPr>
          <a:xfrm>
            <a:off x="1097280" y="296086"/>
            <a:ext cx="10058400" cy="1450757"/>
          </a:xfrm>
        </p:spPr>
        <p:txBody>
          <a:bodyPr>
            <a:normAutofit fontScale="90000"/>
          </a:bodyPr>
          <a:lstStyle/>
          <a:p>
            <a:pPr algn="ctr"/>
            <a:r>
              <a:rPr lang="en-US" sz="5400" b="1" dirty="0" err="1"/>
              <a:t>Papildomos</a:t>
            </a:r>
            <a:r>
              <a:rPr lang="en-US" sz="5400" b="1" dirty="0"/>
              <a:t> </a:t>
            </a:r>
            <a:r>
              <a:rPr lang="lt-LT" sz="5400" b="1" dirty="0"/>
              <a:t>Mokytojų pritraukimo priemonės </a:t>
            </a:r>
            <a:br>
              <a:rPr lang="lt-LT" sz="2400" b="1" dirty="0"/>
            </a:br>
            <a:r>
              <a:rPr lang="lt-LT" sz="2400" b="1" dirty="0"/>
              <a:t>(2021 m. liepos 1 d. Kauno rajono savivaldybės tarybos </a:t>
            </a:r>
            <a:r>
              <a:rPr lang="lt-LT" sz="2400" b="1" dirty="0" err="1"/>
              <a:t>sprendim</a:t>
            </a:r>
            <a:r>
              <a:rPr lang="en-US" sz="2400" b="1" dirty="0"/>
              <a:t>as</a:t>
            </a:r>
            <a:r>
              <a:rPr lang="lt-LT" sz="2400" b="1" dirty="0"/>
              <a:t>)</a:t>
            </a:r>
            <a:endParaRPr lang="en-US" b="1" dirty="0"/>
          </a:p>
        </p:txBody>
      </p:sp>
      <p:sp>
        <p:nvSpPr>
          <p:cNvPr id="4" name="Turinio vietos rezervavimo ženklas 3">
            <a:extLst>
              <a:ext uri="{FF2B5EF4-FFF2-40B4-BE49-F238E27FC236}">
                <a16:creationId xmlns:a16="http://schemas.microsoft.com/office/drawing/2014/main" id="{04881A13-6AE8-4A13-BC56-4831D4C86980}"/>
              </a:ext>
            </a:extLst>
          </p:cNvPr>
          <p:cNvSpPr>
            <a:spLocks noGrp="1"/>
          </p:cNvSpPr>
          <p:nvPr>
            <p:ph idx="1"/>
          </p:nvPr>
        </p:nvSpPr>
        <p:spPr>
          <a:xfrm>
            <a:off x="1097280" y="2042929"/>
            <a:ext cx="10303032" cy="4023360"/>
          </a:xfrm>
        </p:spPr>
        <p:txBody>
          <a:bodyPr>
            <a:noAutofit/>
          </a:bodyPr>
          <a:lstStyle/>
          <a:p>
            <a:pPr>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Mokyklų dalyvavimas programoje „</a:t>
            </a:r>
            <a:r>
              <a:rPr lang="lt-LT" sz="2800" b="1" dirty="0">
                <a:latin typeface="Times New Roman" panose="02020603050405020304" pitchFamily="18" charset="0"/>
                <a:cs typeface="Times New Roman" panose="02020603050405020304" pitchFamily="18" charset="0"/>
              </a:rPr>
              <a:t>Renkuosi mokyti</a:t>
            </a:r>
            <a:r>
              <a:rPr lang="lt-LT"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a:t>
            </a:r>
          </a:p>
          <a:p>
            <a:pPr lvl="0">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Studentų </a:t>
            </a:r>
            <a:r>
              <a:rPr lang="lt-LT" sz="2800" b="1" dirty="0">
                <a:latin typeface="Times New Roman" panose="02020603050405020304" pitchFamily="18" charset="0"/>
                <a:cs typeface="Times New Roman" panose="02020603050405020304" pitchFamily="18" charset="0"/>
              </a:rPr>
              <a:t>pedagoginės praktikos </a:t>
            </a:r>
            <a:r>
              <a:rPr lang="lt-LT" sz="2800" dirty="0">
                <a:latin typeface="Times New Roman" panose="02020603050405020304" pitchFamily="18" charset="0"/>
                <a:cs typeface="Times New Roman" panose="02020603050405020304" pitchFamily="18" charset="0"/>
              </a:rPr>
              <a:t>atlikimas ugdymo įstaigose</a:t>
            </a:r>
            <a:r>
              <a:rPr lang="en-US" sz="2800" dirty="0">
                <a:latin typeface="Times New Roman" panose="02020603050405020304" pitchFamily="18" charset="0"/>
                <a:cs typeface="Times New Roman" panose="02020603050405020304" pitchFamily="18" charset="0"/>
              </a:rPr>
              <a:t>.</a:t>
            </a:r>
          </a:p>
          <a:p>
            <a:pPr lvl="0">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Organizuoti mokiniams </a:t>
            </a:r>
            <a:r>
              <a:rPr lang="lt-LT" sz="2800" b="1" dirty="0">
                <a:latin typeface="Times New Roman" panose="02020603050405020304" pitchFamily="18" charset="0"/>
                <a:cs typeface="Times New Roman" panose="02020603050405020304" pitchFamily="18" charset="0"/>
              </a:rPr>
              <a:t>atvirų durų dienas </a:t>
            </a:r>
            <a:r>
              <a:rPr lang="lt-LT" sz="2800" dirty="0">
                <a:latin typeface="Times New Roman" panose="02020603050405020304" pitchFamily="18" charset="0"/>
                <a:cs typeface="Times New Roman" panose="02020603050405020304" pitchFamily="18" charset="0"/>
              </a:rPr>
              <a:t>universitetuose ir kolegijose, teikiančiose pedagoginį išsilavinimą</a:t>
            </a:r>
            <a:r>
              <a:rPr lang="en-US" sz="2800" dirty="0">
                <a:latin typeface="Times New Roman" panose="02020603050405020304" pitchFamily="18" charset="0"/>
                <a:cs typeface="Times New Roman" panose="02020603050405020304" pitchFamily="18" charset="0"/>
              </a:rPr>
              <a:t>.</a:t>
            </a:r>
          </a:p>
          <a:p>
            <a:pPr lvl="0">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Orientuoti </a:t>
            </a:r>
            <a:r>
              <a:rPr lang="lt-LT" sz="2800" b="1" dirty="0">
                <a:latin typeface="Times New Roman" panose="02020603050405020304" pitchFamily="18" charset="0"/>
                <a:cs typeface="Times New Roman" panose="02020603050405020304" pitchFamily="18" charset="0"/>
              </a:rPr>
              <a:t>Karjeros specialistų </a:t>
            </a:r>
            <a:r>
              <a:rPr lang="lt-LT" sz="2800" dirty="0">
                <a:latin typeface="Times New Roman" panose="02020603050405020304" pitchFamily="18" charset="0"/>
                <a:cs typeface="Times New Roman" panose="02020603050405020304" pitchFamily="18" charset="0"/>
              </a:rPr>
              <a:t>veiklą į pedagogų profesijos populiarinimą</a:t>
            </a:r>
            <a:r>
              <a:rPr lang="en-US" sz="2800" dirty="0">
                <a:latin typeface="Times New Roman" panose="02020603050405020304" pitchFamily="18" charset="0"/>
                <a:cs typeface="Times New Roman" panose="02020603050405020304" pitchFamily="18" charset="0"/>
              </a:rPr>
              <a:t>.</a:t>
            </a:r>
          </a:p>
          <a:p>
            <a:pPr lvl="0">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Įsteigti </a:t>
            </a:r>
            <a:r>
              <a:rPr lang="lt-LT" sz="2800" b="1" dirty="0">
                <a:latin typeface="Times New Roman" panose="02020603050405020304" pitchFamily="18" charset="0"/>
                <a:cs typeface="Times New Roman" panose="02020603050405020304" pitchFamily="18" charset="0"/>
              </a:rPr>
              <a:t>Jaunojo pedagogo klubą </a:t>
            </a:r>
            <a:r>
              <a:rPr lang="lt-LT" sz="2800" dirty="0">
                <a:latin typeface="Times New Roman" panose="02020603050405020304" pitchFamily="18" charset="0"/>
                <a:cs typeface="Times New Roman" panose="02020603050405020304" pitchFamily="18" charset="0"/>
              </a:rPr>
              <a:t>9–12 klasių mokiniams</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61364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aizdo rezultatas pagal uÅ¾klausÄ âkauno rajono logoâ">
            <a:extLst>
              <a:ext uri="{FF2B5EF4-FFF2-40B4-BE49-F238E27FC236}">
                <a16:creationId xmlns:a16="http://schemas.microsoft.com/office/drawing/2014/main" id="{E4F640CF-0544-4BA2-BCB1-11EF89C49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9" y="0"/>
            <a:ext cx="1265002" cy="1259379"/>
          </a:xfrm>
          <a:prstGeom prst="rect">
            <a:avLst/>
          </a:prstGeom>
          <a:noFill/>
          <a:extLst>
            <a:ext uri="{909E8E84-426E-40DD-AFC4-6F175D3DCCD1}">
              <a14:hiddenFill xmlns:a14="http://schemas.microsoft.com/office/drawing/2010/main">
                <a:solidFill>
                  <a:srgbClr val="FFFFFF"/>
                </a:solidFill>
              </a14:hiddenFill>
            </a:ext>
          </a:extLst>
        </p:spPr>
      </p:pic>
      <p:sp>
        <p:nvSpPr>
          <p:cNvPr id="2" name="Pavadinimas 1">
            <a:extLst>
              <a:ext uri="{FF2B5EF4-FFF2-40B4-BE49-F238E27FC236}">
                <a16:creationId xmlns:a16="http://schemas.microsoft.com/office/drawing/2014/main" id="{BA8FFCD8-407F-4E2F-95AB-EAADCFB29C7D}"/>
              </a:ext>
            </a:extLst>
          </p:cNvPr>
          <p:cNvSpPr>
            <a:spLocks noGrp="1"/>
          </p:cNvSpPr>
          <p:nvPr>
            <p:ph type="title"/>
          </p:nvPr>
        </p:nvSpPr>
        <p:spPr>
          <a:xfrm>
            <a:off x="1097280" y="-48077"/>
            <a:ext cx="10058400" cy="1450757"/>
          </a:xfrm>
        </p:spPr>
        <p:txBody>
          <a:bodyPr>
            <a:normAutofit/>
          </a:bodyPr>
          <a:lstStyle/>
          <a:p>
            <a:pPr algn="ctr"/>
            <a:r>
              <a:rPr lang="lt-LT" sz="5400" b="1" dirty="0"/>
              <a:t>Mokytojų motyvavimo priemonės </a:t>
            </a:r>
            <a:endParaRPr lang="en-US" b="1" dirty="0"/>
          </a:p>
        </p:txBody>
      </p:sp>
      <p:sp>
        <p:nvSpPr>
          <p:cNvPr id="4" name="Turinio vietos rezervavimo ženklas 3">
            <a:extLst>
              <a:ext uri="{FF2B5EF4-FFF2-40B4-BE49-F238E27FC236}">
                <a16:creationId xmlns:a16="http://schemas.microsoft.com/office/drawing/2014/main" id="{04881A13-6AE8-4A13-BC56-4831D4C86980}"/>
              </a:ext>
            </a:extLst>
          </p:cNvPr>
          <p:cNvSpPr>
            <a:spLocks noGrp="1"/>
          </p:cNvSpPr>
          <p:nvPr>
            <p:ph idx="1"/>
          </p:nvPr>
        </p:nvSpPr>
        <p:spPr>
          <a:xfrm>
            <a:off x="1097280" y="1773580"/>
            <a:ext cx="10303032" cy="4023360"/>
          </a:xfrm>
        </p:spPr>
        <p:txBody>
          <a:bodyPr>
            <a:noAutofit/>
          </a:bodyPr>
          <a:lstStyle/>
          <a:p>
            <a:pPr>
              <a:buFont typeface="Wingdings" panose="05000000000000000000" pitchFamily="2" charset="2"/>
              <a:buChar char="Ø"/>
            </a:pPr>
            <a:r>
              <a:rPr lang="lt-LT" b="1" dirty="0"/>
              <a:t>Mokytojų motyvavimo priemonės mokyklose:</a:t>
            </a:r>
            <a:endParaRPr lang="en-US" dirty="0"/>
          </a:p>
          <a:p>
            <a:pPr lvl="1">
              <a:buFont typeface="Wingdings" panose="05000000000000000000" pitchFamily="2" charset="2"/>
              <a:buChar char="Ø"/>
            </a:pPr>
            <a:r>
              <a:rPr lang="lt-LT" dirty="0"/>
              <a:t>Gera emocinė aplinka (LL</a:t>
            </a:r>
            <a:r>
              <a:rPr lang="en-US" dirty="0"/>
              <a:t>3 </a:t>
            </a:r>
            <a:r>
              <a:rPr lang="en-US" dirty="0" err="1"/>
              <a:t>projektas</a:t>
            </a:r>
            <a:r>
              <a:rPr lang="en-US" dirty="0"/>
              <a:t>)</a:t>
            </a:r>
            <a:r>
              <a:rPr lang="lt-LT" dirty="0"/>
              <a:t>;</a:t>
            </a:r>
            <a:endParaRPr lang="en-US" dirty="0"/>
          </a:p>
          <a:p>
            <a:pPr lvl="1">
              <a:buFont typeface="Wingdings" panose="05000000000000000000" pitchFamily="2" charset="2"/>
              <a:buChar char="Ø"/>
            </a:pPr>
            <a:r>
              <a:rPr lang="lt-LT" dirty="0"/>
              <a:t>Saugi, aprūpinta kompiuterine įranga ir priemonėmis mokytojo darbo vieta</a:t>
            </a:r>
            <a:r>
              <a:rPr lang="en-US" dirty="0"/>
              <a:t> (</a:t>
            </a:r>
            <a:r>
              <a:rPr lang="en-US" dirty="0" err="1"/>
              <a:t>papildomos</a:t>
            </a:r>
            <a:r>
              <a:rPr lang="en-US" dirty="0"/>
              <a:t> </a:t>
            </a:r>
            <a:r>
              <a:rPr lang="lt-LT" dirty="0"/>
              <a:t>ŠMSM ir savivaldybės lėšos);</a:t>
            </a:r>
            <a:endParaRPr lang="en-US" dirty="0"/>
          </a:p>
          <a:p>
            <a:pPr lvl="1">
              <a:buFont typeface="Wingdings" panose="05000000000000000000" pitchFamily="2" charset="2"/>
              <a:buChar char="Ø"/>
            </a:pPr>
            <a:r>
              <a:rPr lang="lt-LT" dirty="0"/>
              <a:t>Padėkos, pagyrimai;</a:t>
            </a:r>
            <a:endParaRPr lang="en-US" dirty="0"/>
          </a:p>
          <a:p>
            <a:pPr lvl="1">
              <a:buFont typeface="Wingdings" panose="05000000000000000000" pitchFamily="2" charset="2"/>
              <a:buChar char="Ø"/>
            </a:pPr>
            <a:r>
              <a:rPr lang="lt-LT" dirty="0"/>
              <a:t>Edukacinės kelionės.</a:t>
            </a:r>
            <a:endParaRPr lang="en-US" dirty="0"/>
          </a:p>
          <a:p>
            <a:pPr>
              <a:buFont typeface="Wingdings" panose="05000000000000000000" pitchFamily="2" charset="2"/>
              <a:buChar char="Ø"/>
            </a:pPr>
            <a:r>
              <a:rPr lang="lt-LT" b="1" dirty="0"/>
              <a:t>Kultūros, švietimo ir sporto skyriaus mokytojų motyvavimo priemonės:</a:t>
            </a:r>
            <a:endParaRPr lang="en-US" dirty="0"/>
          </a:p>
          <a:p>
            <a:pPr lvl="1">
              <a:buFont typeface="Wingdings" panose="05000000000000000000" pitchFamily="2" charset="2"/>
              <a:buChar char="Ø"/>
            </a:pPr>
            <a:r>
              <a:rPr lang="lt-LT" dirty="0"/>
              <a:t>Karjeros galimybės ir skatinimas;</a:t>
            </a:r>
            <a:endParaRPr lang="en-US" dirty="0"/>
          </a:p>
          <a:p>
            <a:pPr lvl="1">
              <a:buFont typeface="Wingdings" panose="05000000000000000000" pitchFamily="2" charset="2"/>
              <a:buChar char="Ø"/>
            </a:pPr>
            <a:r>
              <a:rPr lang="lt-LT" dirty="0"/>
              <a:t>Šventės;</a:t>
            </a:r>
            <a:endParaRPr lang="en-US" dirty="0"/>
          </a:p>
          <a:p>
            <a:pPr lvl="1">
              <a:buFont typeface="Wingdings" panose="05000000000000000000" pitchFamily="2" charset="2"/>
              <a:buChar char="Ø"/>
            </a:pPr>
            <a:r>
              <a:rPr lang="lt-LT" dirty="0"/>
              <a:t>Metų mokytojo premija;</a:t>
            </a:r>
            <a:endParaRPr lang="en-US" dirty="0"/>
          </a:p>
          <a:p>
            <a:pPr lvl="1">
              <a:buFont typeface="Wingdings" panose="05000000000000000000" pitchFamily="2" charset="2"/>
              <a:buChar char="Ø"/>
            </a:pPr>
            <a:r>
              <a:rPr lang="lt-LT" dirty="0"/>
              <a:t>Padėkos, pagyrimai.</a:t>
            </a:r>
            <a:endParaRPr lang="en-US" dirty="0"/>
          </a:p>
          <a:p>
            <a:pPr>
              <a:buFont typeface="Wingdings" panose="05000000000000000000" pitchFamily="2" charset="2"/>
              <a:buChar char="Ø"/>
            </a:pPr>
            <a:r>
              <a:rPr lang="lt-LT" b="1" dirty="0"/>
              <a:t>2020 m. bendrojo ugdymo mokyklose 61 proc. mokytojų turėjo visą etatą ir daugiau</a:t>
            </a:r>
            <a:r>
              <a:rPr lang="en-US" b="1" dirty="0"/>
              <a:t>.</a:t>
            </a:r>
          </a:p>
          <a:p>
            <a:pPr marL="0" indent="0">
              <a:lnSpc>
                <a:spcPct val="120000"/>
              </a:lnSpc>
              <a:spcBef>
                <a:spcPts val="0"/>
              </a:spcBef>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3515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aizdo rezultatas pagal uÅ¾klausÄ âkauno rajono logoâ">
            <a:extLst>
              <a:ext uri="{FF2B5EF4-FFF2-40B4-BE49-F238E27FC236}">
                <a16:creationId xmlns:a16="http://schemas.microsoft.com/office/drawing/2014/main" id="{E4F640CF-0544-4BA2-BCB1-11EF89C49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9" y="0"/>
            <a:ext cx="1265002" cy="1259379"/>
          </a:xfrm>
          <a:prstGeom prst="rect">
            <a:avLst/>
          </a:prstGeom>
          <a:noFill/>
          <a:extLst>
            <a:ext uri="{909E8E84-426E-40DD-AFC4-6F175D3DCCD1}">
              <a14:hiddenFill xmlns:a14="http://schemas.microsoft.com/office/drawing/2010/main">
                <a:solidFill>
                  <a:srgbClr val="FFFFFF"/>
                </a:solidFill>
              </a14:hiddenFill>
            </a:ext>
          </a:extLst>
        </p:spPr>
      </p:pic>
      <p:sp>
        <p:nvSpPr>
          <p:cNvPr id="2" name="Pavadinimas 1">
            <a:extLst>
              <a:ext uri="{FF2B5EF4-FFF2-40B4-BE49-F238E27FC236}">
                <a16:creationId xmlns:a16="http://schemas.microsoft.com/office/drawing/2014/main" id="{BA8FFCD8-407F-4E2F-95AB-EAADCFB29C7D}"/>
              </a:ext>
            </a:extLst>
          </p:cNvPr>
          <p:cNvSpPr>
            <a:spLocks noGrp="1"/>
          </p:cNvSpPr>
          <p:nvPr>
            <p:ph type="title"/>
          </p:nvPr>
        </p:nvSpPr>
        <p:spPr>
          <a:xfrm>
            <a:off x="1097280" y="-48077"/>
            <a:ext cx="10058400" cy="1450757"/>
          </a:xfrm>
        </p:spPr>
        <p:txBody>
          <a:bodyPr>
            <a:normAutofit/>
          </a:bodyPr>
          <a:lstStyle/>
          <a:p>
            <a:pPr algn="ctr"/>
            <a:r>
              <a:rPr lang="en-US" sz="5400" b="1" dirty="0"/>
              <a:t>2021 m. m. u</a:t>
            </a:r>
            <a:r>
              <a:rPr lang="lt-LT" sz="5400" b="1" dirty="0" err="1"/>
              <a:t>ždaviniai</a:t>
            </a:r>
            <a:endParaRPr lang="en-US" b="1" dirty="0"/>
          </a:p>
        </p:txBody>
      </p:sp>
      <p:sp>
        <p:nvSpPr>
          <p:cNvPr id="4" name="Turinio vietos rezervavimo ženklas 3">
            <a:extLst>
              <a:ext uri="{FF2B5EF4-FFF2-40B4-BE49-F238E27FC236}">
                <a16:creationId xmlns:a16="http://schemas.microsoft.com/office/drawing/2014/main" id="{04881A13-6AE8-4A13-BC56-4831D4C86980}"/>
              </a:ext>
            </a:extLst>
          </p:cNvPr>
          <p:cNvSpPr>
            <a:spLocks noGrp="1"/>
          </p:cNvSpPr>
          <p:nvPr>
            <p:ph idx="1"/>
          </p:nvPr>
        </p:nvSpPr>
        <p:spPr>
          <a:xfrm>
            <a:off x="710520" y="1402680"/>
            <a:ext cx="10659291" cy="4401589"/>
          </a:xfrm>
        </p:spPr>
        <p:txBody>
          <a:bodyPr>
            <a:noAutofit/>
          </a:bodyPr>
          <a:lstStyle/>
          <a:p>
            <a:pPr>
              <a:lnSpc>
                <a:spcPct val="120000"/>
              </a:lnSpc>
              <a:spcBef>
                <a:spcPts val="0"/>
              </a:spcBef>
              <a:spcAft>
                <a:spcPts val="600"/>
              </a:spcAft>
              <a:buFont typeface="Wingdings" panose="05000000000000000000" pitchFamily="2" charset="2"/>
              <a:buChar char="Ø"/>
            </a:pPr>
            <a:r>
              <a:rPr lang="lt-LT" sz="2400" dirty="0">
                <a:latin typeface="Times New Roman" panose="02020603050405020304" pitchFamily="18" charset="0"/>
                <a:ea typeface="Calibri" panose="020F0502020204030204" pitchFamily="34" charset="0"/>
                <a:cs typeface="Times New Roman" panose="02020603050405020304" pitchFamily="18" charset="0"/>
              </a:rPr>
              <a:t>Atnaujinti etatinių pareigybių nustatymo rekomendacijas</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lt-LT" sz="2400" dirty="0">
                <a:latin typeface="Times New Roman" panose="02020603050405020304" pitchFamily="18" charset="0"/>
                <a:ea typeface="Calibri" panose="020F0502020204030204" pitchFamily="34" charset="0"/>
                <a:cs typeface="Times New Roman" panose="02020603050405020304" pitchFamily="18" charset="0"/>
              </a:rPr>
              <a:t> pagal normatyvus įsteigti papildomus pagalbos mokiniui etatus.</a:t>
            </a:r>
          </a:p>
          <a:p>
            <a:pPr>
              <a:lnSpc>
                <a:spcPct val="120000"/>
              </a:lnSpc>
              <a:spcBef>
                <a:spcPts val="0"/>
              </a:spcBef>
              <a:spcAft>
                <a:spcPts val="600"/>
              </a:spcAft>
              <a:buFont typeface="Wingdings" panose="05000000000000000000" pitchFamily="2" charset="2"/>
              <a:buChar char="Ø"/>
            </a:pPr>
            <a:r>
              <a:rPr lang="lt-LT" sz="2400" dirty="0">
                <a:latin typeface="Times New Roman" panose="02020603050405020304" pitchFamily="18" charset="0"/>
                <a:ea typeface="Calibri" panose="020F0502020204030204" pitchFamily="34" charset="0"/>
                <a:cs typeface="Times New Roman" panose="02020603050405020304" pitchFamily="18" charset="0"/>
              </a:rPr>
              <a:t>Vykdyti lyderystės ugdymo programą.</a:t>
            </a:r>
          </a:p>
          <a:p>
            <a:pPr>
              <a:lnSpc>
                <a:spcPct val="120000"/>
              </a:lnSpc>
              <a:spcBef>
                <a:spcPts val="0"/>
              </a:spcBef>
              <a:spcAft>
                <a:spcPts val="600"/>
              </a:spcAft>
              <a:buFont typeface="Wingdings" panose="05000000000000000000" pitchFamily="2" charset="2"/>
              <a:buChar char="Ø"/>
            </a:pPr>
            <a:r>
              <a:rPr lang="lt-LT" sz="2400" dirty="0">
                <a:latin typeface="Times New Roman" panose="02020603050405020304" pitchFamily="18" charset="0"/>
                <a:ea typeface="Calibri" panose="020F0502020204030204" pitchFamily="34" charset="0"/>
                <a:cs typeface="Times New Roman" panose="02020603050405020304" pitchFamily="18" charset="0"/>
              </a:rPr>
              <a:t>Vystyti mokyklų tinklaveiką ir profesinius dialogus su kitomis savivaldybėmis.</a:t>
            </a:r>
          </a:p>
          <a:p>
            <a:pPr>
              <a:lnSpc>
                <a:spcPct val="120000"/>
              </a:lnSpc>
              <a:spcBef>
                <a:spcPts val="0"/>
              </a:spcBef>
              <a:spcAft>
                <a:spcPts val="600"/>
              </a:spcAft>
              <a:buFont typeface="Wingdings" panose="05000000000000000000" pitchFamily="2" charset="2"/>
              <a:buChar char="Ø"/>
            </a:pPr>
            <a:r>
              <a:rPr lang="lt-LT" sz="2400" dirty="0">
                <a:latin typeface="Times New Roman" panose="02020603050405020304" pitchFamily="18" charset="0"/>
                <a:ea typeface="Calibri" panose="020F0502020204030204" pitchFamily="34" charset="0"/>
                <a:cs typeface="Times New Roman" panose="02020603050405020304" pitchFamily="18" charset="0"/>
              </a:rPr>
              <a:t>Plėtoti socialinio emocinio ugdymo ir prevencines programas įtraukiant daugiau mokinių grupių.</a:t>
            </a:r>
          </a:p>
          <a:p>
            <a:pPr>
              <a:lnSpc>
                <a:spcPct val="120000"/>
              </a:lnSpc>
              <a:spcBef>
                <a:spcPts val="0"/>
              </a:spcBef>
              <a:spcAft>
                <a:spcPts val="600"/>
              </a:spcAft>
              <a:buFont typeface="Wingdings" panose="05000000000000000000" pitchFamily="2" charset="2"/>
              <a:buChar char="Ø"/>
            </a:pPr>
            <a:r>
              <a:rPr lang="lt-LT" sz="2400" dirty="0">
                <a:latin typeface="Times New Roman" panose="02020603050405020304" pitchFamily="18" charset="0"/>
                <a:ea typeface="Calibri" panose="020F0502020204030204" pitchFamily="34" charset="0"/>
                <a:cs typeface="Times New Roman" panose="02020603050405020304" pitchFamily="18" charset="0"/>
              </a:rPr>
              <a:t>Pradėti įgyvendinti SPORT</a:t>
            </a:r>
            <a:r>
              <a:rPr lang="en-US" sz="2400" dirty="0">
                <a:latin typeface="Times New Roman" panose="02020603050405020304" pitchFamily="18" charset="0"/>
                <a:ea typeface="Calibri" panose="020F0502020204030204" pitchFamily="34" charset="0"/>
                <a:cs typeface="Times New Roman" panose="02020603050405020304" pitchFamily="18" charset="0"/>
              </a:rPr>
              <a:t>O</a:t>
            </a:r>
            <a:r>
              <a:rPr lang="lt-LT" sz="2400" dirty="0">
                <a:latin typeface="Times New Roman" panose="02020603050405020304" pitchFamily="18" charset="0"/>
                <a:ea typeface="Calibri" panose="020F0502020204030204" pitchFamily="34" charset="0"/>
                <a:cs typeface="Times New Roman" panose="02020603050405020304" pitchFamily="18" charset="0"/>
              </a:rPr>
              <a:t> KLASĖS projektą Garliavos 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lt-LT" sz="2400" dirty="0">
                <a:latin typeface="Times New Roman" panose="02020603050405020304" pitchFamily="18" charset="0"/>
                <a:ea typeface="Calibri" panose="020F0502020204030204" pitchFamily="34" charset="0"/>
                <a:cs typeface="Times New Roman" panose="02020603050405020304" pitchFamily="18" charset="0"/>
              </a:rPr>
              <a:t>Mitkaus pagrindinėje mokykloje.</a:t>
            </a:r>
          </a:p>
          <a:p>
            <a:pPr>
              <a:lnSpc>
                <a:spcPct val="120000"/>
              </a:lnSpc>
              <a:spcBef>
                <a:spcPts val="0"/>
              </a:spcBef>
              <a:spcAft>
                <a:spcPts val="600"/>
              </a:spcAft>
              <a:buFont typeface="Wingdings" panose="05000000000000000000" pitchFamily="2" charset="2"/>
              <a:buChar char="Ø"/>
            </a:pPr>
            <a:r>
              <a:rPr lang="lt-LT" sz="2400" dirty="0">
                <a:latin typeface="Times New Roman" panose="02020603050405020304" pitchFamily="18" charset="0"/>
                <a:ea typeface="Calibri" panose="020F0502020204030204" pitchFamily="34" charset="0"/>
                <a:cs typeface="Times New Roman" panose="02020603050405020304" pitchFamily="18" charset="0"/>
              </a:rPr>
              <a:t>Atnaujinti ir įgyvendinti mokinių mokymosi praradimų kompensavimo priemonių planą (ypatingą dėmesį skiriant abiturientams).</a:t>
            </a:r>
          </a:p>
        </p:txBody>
      </p:sp>
    </p:spTree>
    <p:extLst>
      <p:ext uri="{BB962C8B-B14F-4D97-AF65-F5344CB8AC3E}">
        <p14:creationId xmlns:p14="http://schemas.microsoft.com/office/powerpoint/2010/main" val="289397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47"/>
          <p:cNvPicPr preferRelativeResize="0"/>
          <p:nvPr/>
        </p:nvPicPr>
        <p:blipFill rotWithShape="1">
          <a:blip r:embed="rId3">
            <a:alphaModFix/>
          </a:blip>
          <a:srcRect/>
          <a:stretch/>
        </p:blipFill>
        <p:spPr>
          <a:xfrm>
            <a:off x="0" y="-21"/>
            <a:ext cx="12192000" cy="68580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aizdo rezultatas pagal uÅ¾klausÄ âkauno rajono logoâ">
            <a:extLst>
              <a:ext uri="{FF2B5EF4-FFF2-40B4-BE49-F238E27FC236}">
                <a16:creationId xmlns:a16="http://schemas.microsoft.com/office/drawing/2014/main" id="{E4F640CF-0544-4BA2-BCB1-11EF89C49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9" y="0"/>
            <a:ext cx="1265002" cy="1259379"/>
          </a:xfrm>
          <a:prstGeom prst="rect">
            <a:avLst/>
          </a:prstGeom>
          <a:noFill/>
          <a:extLst>
            <a:ext uri="{909E8E84-426E-40DD-AFC4-6F175D3DCCD1}">
              <a14:hiddenFill xmlns:a14="http://schemas.microsoft.com/office/drawing/2010/main">
                <a:solidFill>
                  <a:srgbClr val="FFFFFF"/>
                </a:solidFill>
              </a14:hiddenFill>
            </a:ext>
          </a:extLst>
        </p:spPr>
      </p:pic>
      <p:sp>
        <p:nvSpPr>
          <p:cNvPr id="2" name="Pavadinimas 1">
            <a:extLst>
              <a:ext uri="{FF2B5EF4-FFF2-40B4-BE49-F238E27FC236}">
                <a16:creationId xmlns:a16="http://schemas.microsoft.com/office/drawing/2014/main" id="{BA8FFCD8-407F-4E2F-95AB-EAADCFB29C7D}"/>
              </a:ext>
            </a:extLst>
          </p:cNvPr>
          <p:cNvSpPr>
            <a:spLocks noGrp="1"/>
          </p:cNvSpPr>
          <p:nvPr>
            <p:ph type="title"/>
          </p:nvPr>
        </p:nvSpPr>
        <p:spPr/>
        <p:txBody>
          <a:bodyPr>
            <a:normAutofit fontScale="90000"/>
          </a:bodyPr>
          <a:lstStyle/>
          <a:p>
            <a:pPr algn="ctr"/>
            <a:r>
              <a:rPr lang="lt-LT" sz="6000" b="1" dirty="0"/>
              <a:t>Saugumo užtikrinimas</a:t>
            </a:r>
            <a:br>
              <a:rPr lang="lt-LT" b="1" dirty="0"/>
            </a:br>
            <a:r>
              <a:rPr lang="lt-LT"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(laikantis operacijų vadovo sprendime nustatytų reikalavimų)</a:t>
            </a:r>
            <a:endParaRPr lang="en-US" b="1" dirty="0"/>
          </a:p>
        </p:txBody>
      </p:sp>
      <p:sp>
        <p:nvSpPr>
          <p:cNvPr id="4" name="Turinio vietos rezervavimo ženklas 3">
            <a:extLst>
              <a:ext uri="{FF2B5EF4-FFF2-40B4-BE49-F238E27FC236}">
                <a16:creationId xmlns:a16="http://schemas.microsoft.com/office/drawing/2014/main" id="{04881A13-6AE8-4A13-BC56-4831D4C86980}"/>
              </a:ext>
            </a:extLst>
          </p:cNvPr>
          <p:cNvSpPr>
            <a:spLocks noGrp="1"/>
          </p:cNvSpPr>
          <p:nvPr>
            <p:ph idx="1"/>
          </p:nvPr>
        </p:nvSpPr>
        <p:spPr>
          <a:xfrm>
            <a:off x="489204" y="1737359"/>
            <a:ext cx="11274552" cy="4520565"/>
          </a:xfrm>
        </p:spPr>
        <p:txBody>
          <a:bodyPr>
            <a:noAutofit/>
          </a:bodyPr>
          <a:lstStyle/>
          <a:p>
            <a:pPr>
              <a:lnSpc>
                <a:spcPct val="120000"/>
              </a:lnSpc>
              <a:spcBef>
                <a:spcPts val="0"/>
              </a:spcBef>
              <a:buFont typeface="Wingdings" panose="05000000000000000000" pitchFamily="2" charset="2"/>
              <a:buChar char="ü"/>
            </a:pPr>
            <a:r>
              <a:rPr lang="lt-LT"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Imunizuoti</a:t>
            </a:r>
            <a:r>
              <a:rPr lang="lt-LT"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pedagoginiai</a:t>
            </a:r>
            <a:r>
              <a:rPr lang="lt-LT"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darbuotojai – </a:t>
            </a:r>
            <a:r>
              <a:rPr lang="lt-LT"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a:t>
            </a:r>
            <a:r>
              <a:rPr lang="lt-LT"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lt-LT"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Bef>
                <a:spcPts val="0"/>
              </a:spcBef>
              <a:buFont typeface="Wingdings" panose="05000000000000000000" pitchFamily="2" charset="2"/>
              <a:buChar char="ü"/>
            </a:pPr>
            <a:r>
              <a:rPr lang="lt-LT"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Imunizuoti</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12-18 met</a:t>
            </a:r>
            <a:r>
              <a:rPr lang="lt-LT"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ų </a:t>
            </a:r>
            <a:r>
              <a:rPr lang="en-US" b="1"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mokiniai</a:t>
            </a:r>
            <a:r>
              <a:rPr lang="lt-LT"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lt-LT"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Bef>
                <a:spcPts val="0"/>
              </a:spcBef>
              <a:buFont typeface="Wingdings" panose="05000000000000000000" pitchFamily="2" charset="2"/>
              <a:buChar char="ü"/>
            </a:pPr>
            <a:r>
              <a:rPr lang="lt-LT"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Savivaldybė parengė:</a:t>
            </a:r>
          </a:p>
          <a:p>
            <a:pPr lvl="1">
              <a:lnSpc>
                <a:spcPct val="120000"/>
              </a:lnSpc>
              <a:spcBef>
                <a:spcPts val="0"/>
              </a:spcBef>
              <a:buFont typeface="Wingdings" panose="05000000000000000000" pitchFamily="2" charset="2"/>
              <a:buChar char="ü"/>
            </a:pPr>
            <a:r>
              <a:rPr lang="pt-BR" dirty="0">
                <a:effectLst/>
                <a:latin typeface="Times New Roman" panose="02020603050405020304" pitchFamily="18" charset="0"/>
                <a:ea typeface="Times New Roman" panose="02020603050405020304" pitchFamily="18" charset="0"/>
              </a:rPr>
              <a:t>Savikontrolės greitaisiais antigenų testais organizavimo </a:t>
            </a:r>
            <a:r>
              <a:rPr lang="pt-BR" b="1" dirty="0">
                <a:effectLst/>
                <a:latin typeface="Times New Roman" panose="02020603050405020304" pitchFamily="18" charset="0"/>
                <a:ea typeface="Times New Roman" panose="02020603050405020304" pitchFamily="18" charset="0"/>
              </a:rPr>
              <a:t>algoritm</a:t>
            </a:r>
            <a:r>
              <a:rPr lang="lt-LT" b="1" dirty="0">
                <a:effectLst/>
                <a:latin typeface="Times New Roman" panose="02020603050405020304" pitchFamily="18" charset="0"/>
                <a:ea typeface="Times New Roman" panose="02020603050405020304" pitchFamily="18" charset="0"/>
              </a:rPr>
              <a:t>ą;</a:t>
            </a:r>
          </a:p>
          <a:p>
            <a:pPr lvl="1">
              <a:lnSpc>
                <a:spcPct val="120000"/>
              </a:lnSpc>
              <a:spcBef>
                <a:spcPts val="0"/>
              </a:spcBef>
              <a:buFont typeface="Wingdings" panose="05000000000000000000" pitchFamily="2" charset="2"/>
              <a:buChar char="ü"/>
            </a:pPr>
            <a:r>
              <a:rPr lang="lt-LT" dirty="0">
                <a:effectLst/>
                <a:latin typeface="Times New Roman" panose="02020603050405020304" pitchFamily="18" charset="0"/>
                <a:ea typeface="Times New Roman" panose="02020603050405020304" pitchFamily="18" charset="0"/>
              </a:rPr>
              <a:t>mobilaus </a:t>
            </a:r>
            <a:r>
              <a:rPr lang="lt-LT" b="1" dirty="0">
                <a:effectLst/>
                <a:latin typeface="Times New Roman" panose="02020603050405020304" pitchFamily="18" charset="0"/>
                <a:ea typeface="Times New Roman" panose="02020603050405020304" pitchFamily="18" charset="0"/>
              </a:rPr>
              <a:t>vakcinacijos</a:t>
            </a:r>
            <a:r>
              <a:rPr lang="lt-LT" dirty="0">
                <a:effectLst/>
                <a:latin typeface="Times New Roman" panose="02020603050405020304" pitchFamily="18" charset="0"/>
                <a:ea typeface="Times New Roman" panose="02020603050405020304" pitchFamily="18" charset="0"/>
              </a:rPr>
              <a:t> autobuso maršruto </a:t>
            </a:r>
            <a:r>
              <a:rPr lang="lt-LT" b="1" dirty="0">
                <a:effectLst/>
                <a:latin typeface="Times New Roman" panose="02020603050405020304" pitchFamily="18" charset="0"/>
                <a:ea typeface="Times New Roman" panose="02020603050405020304" pitchFamily="18" charset="0"/>
              </a:rPr>
              <a:t>planą</a:t>
            </a:r>
            <a:r>
              <a:rPr lang="lt-LT" dirty="0">
                <a:effectLst/>
                <a:latin typeface="Times New Roman" panose="02020603050405020304" pitchFamily="18" charset="0"/>
                <a:ea typeface="Times New Roman" panose="02020603050405020304" pitchFamily="18" charset="0"/>
              </a:rPr>
              <a:t>;</a:t>
            </a:r>
          </a:p>
          <a:p>
            <a:pPr lvl="1">
              <a:lnSpc>
                <a:spcPct val="120000"/>
              </a:lnSpc>
              <a:spcBef>
                <a:spcPts val="0"/>
              </a:spcBef>
              <a:buFont typeface="Wingdings" panose="05000000000000000000" pitchFamily="2" charset="2"/>
              <a:buChar char="ü"/>
            </a:pPr>
            <a:r>
              <a:rPr lang="lt-LT"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mokyklų apsirūpinimo reikalingomis asmens apsaugos priemonėmis planą ir </a:t>
            </a:r>
            <a:r>
              <a:rPr lang="lt-LT"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numatė lėšas</a:t>
            </a:r>
            <a:r>
              <a:rPr lang="lt-LT"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20000"/>
              </a:lnSpc>
              <a:spcBef>
                <a:spcPts val="0"/>
              </a:spcBef>
              <a:spcAft>
                <a:spcPts val="800"/>
              </a:spcAft>
              <a:buFont typeface="Wingdings" panose="05000000000000000000" pitchFamily="2" charset="2"/>
              <a:buChar char="ü"/>
            </a:pPr>
            <a:r>
              <a:rPr lang="lt-LT"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Ugdymo įstaigos</a:t>
            </a:r>
            <a:r>
              <a:rPr lang="lt-L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lvl="1" algn="just">
              <a:lnSpc>
                <a:spcPct val="120000"/>
              </a:lnSpc>
              <a:spcBef>
                <a:spcPts val="0"/>
              </a:spcBef>
              <a:buFont typeface="Wingdings" panose="05000000000000000000" pitchFamily="2" charset="2"/>
              <a:buChar char="ü"/>
            </a:pPr>
            <a:r>
              <a:rPr lang="lt-L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atskiriamos grupės </a:t>
            </a:r>
            <a:r>
              <a:rPr lang="lt-LT"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ir klasės: skirtingi įėjimai ir išėjimai, </a:t>
            </a:r>
            <a:r>
              <a:rPr lang="lt-LT"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judėjimo maršrutai</a:t>
            </a:r>
            <a:r>
              <a:rPr lang="lt-LT"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lvl="1" algn="just">
              <a:lnSpc>
                <a:spcPct val="120000"/>
              </a:lnSpc>
              <a:spcBef>
                <a:spcPts val="0"/>
              </a:spcBef>
              <a:buFont typeface="Wingdings" panose="05000000000000000000" pitchFamily="2" charset="2"/>
              <a:buChar char="ü"/>
            </a:pPr>
            <a:r>
              <a:rPr lang="lt-LT" dirty="0">
                <a:effectLst/>
                <a:latin typeface="Times New Roman" panose="02020603050405020304" pitchFamily="18" charset="0"/>
                <a:ea typeface="Calibri" panose="020F0502020204030204" pitchFamily="34" charset="0"/>
                <a:cs typeface="Times New Roman" panose="02020603050405020304" pitchFamily="18" charset="0"/>
              </a:rPr>
              <a:t>pagal poreikį </a:t>
            </a:r>
            <a:r>
              <a:rPr lang="lt-LT"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formuojamas srautas </a:t>
            </a:r>
            <a:r>
              <a:rPr lang="lt-L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iš klasių srauto arba iš skirtingų klasių iki </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moksleivi</a:t>
            </a:r>
            <a:r>
              <a:rPr lang="lt-L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ų;</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lvl="1" algn="just">
              <a:lnSpc>
                <a:spcPct val="120000"/>
              </a:lnSpc>
              <a:spcBef>
                <a:spcPts val="0"/>
              </a:spcBef>
              <a:buFont typeface="Wingdings" panose="05000000000000000000" pitchFamily="2" charset="2"/>
              <a:buChar char="ü"/>
            </a:pPr>
            <a:r>
              <a:rPr lang="lt-LT" dirty="0">
                <a:effectLst/>
                <a:latin typeface="Times New Roman" panose="02020603050405020304" pitchFamily="18" charset="0"/>
                <a:ea typeface="Calibri" panose="020F0502020204030204" pitchFamily="34" charset="0"/>
                <a:cs typeface="Times New Roman" panose="02020603050405020304" pitchFamily="18" charset="0"/>
              </a:rPr>
              <a:t>pagal poreikį </a:t>
            </a:r>
            <a:r>
              <a:rPr lang="lt-L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koreguojamas </a:t>
            </a:r>
            <a:r>
              <a:rPr lang="lt-LT"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pamokų pradžios ir pabaigos, pertraukų laikas</a:t>
            </a:r>
            <a:r>
              <a:rPr lang="lt-L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ts val="0"/>
              </a:spcBef>
              <a:buFont typeface="Wingdings" panose="05000000000000000000" pitchFamily="2" charset="2"/>
              <a:buChar char="ü"/>
            </a:pPr>
            <a:r>
              <a:rPr lang="lt-LT"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ŠMSM parengė </a:t>
            </a:r>
            <a:r>
              <a:rPr lang="fi-FI"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nauj</a:t>
            </a:r>
            <a:r>
              <a:rPr lang="lt-LT"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ą</a:t>
            </a:r>
            <a:r>
              <a:rPr lang="fi-FI"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svetain</a:t>
            </a:r>
            <a:r>
              <a:rPr lang="lt-LT"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ę</a:t>
            </a:r>
            <a:r>
              <a:rPr lang="fi-FI"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i-FI"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https://mokyklabecovid.lt/</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937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 calcmode="lin" valueType="num">
                                      <p:cBhvr additive="base">
                                        <p:cTn id="5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aizdo rezultatas pagal uÅ¾klausÄ âkauno rajono logoâ">
            <a:extLst>
              <a:ext uri="{FF2B5EF4-FFF2-40B4-BE49-F238E27FC236}">
                <a16:creationId xmlns:a16="http://schemas.microsoft.com/office/drawing/2014/main" id="{E4F640CF-0544-4BA2-BCB1-11EF89C49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9" y="0"/>
            <a:ext cx="1265002" cy="1259379"/>
          </a:xfrm>
          <a:prstGeom prst="rect">
            <a:avLst/>
          </a:prstGeom>
          <a:noFill/>
          <a:extLst>
            <a:ext uri="{909E8E84-426E-40DD-AFC4-6F175D3DCCD1}">
              <a14:hiddenFill xmlns:a14="http://schemas.microsoft.com/office/drawing/2010/main">
                <a:solidFill>
                  <a:srgbClr val="FFFFFF"/>
                </a:solidFill>
              </a14:hiddenFill>
            </a:ext>
          </a:extLst>
        </p:spPr>
      </p:pic>
      <p:sp>
        <p:nvSpPr>
          <p:cNvPr id="2" name="Pavadinimas 1">
            <a:extLst>
              <a:ext uri="{FF2B5EF4-FFF2-40B4-BE49-F238E27FC236}">
                <a16:creationId xmlns:a16="http://schemas.microsoft.com/office/drawing/2014/main" id="{BA8FFCD8-407F-4E2F-95AB-EAADCFB29C7D}"/>
              </a:ext>
            </a:extLst>
          </p:cNvPr>
          <p:cNvSpPr>
            <a:spLocks noGrp="1"/>
          </p:cNvSpPr>
          <p:nvPr>
            <p:ph type="title"/>
          </p:nvPr>
        </p:nvSpPr>
        <p:spPr/>
        <p:txBody>
          <a:bodyPr>
            <a:normAutofit/>
          </a:bodyPr>
          <a:lstStyle/>
          <a:p>
            <a:pPr algn="ctr"/>
            <a:r>
              <a:rPr lang="lt-LT" sz="5400" b="1" dirty="0"/>
              <a:t>Ugdymo organizavimas</a:t>
            </a:r>
            <a:br>
              <a:rPr lang="lt-LT" b="1" dirty="0"/>
            </a:br>
            <a:r>
              <a:rPr lang="lt-LT"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(laikantis ŠMSM rekomendacijų)</a:t>
            </a:r>
            <a:endParaRPr lang="en-US" b="1" dirty="0"/>
          </a:p>
        </p:txBody>
      </p:sp>
      <p:sp>
        <p:nvSpPr>
          <p:cNvPr id="4" name="Turinio vietos rezervavimo ženklas 3">
            <a:extLst>
              <a:ext uri="{FF2B5EF4-FFF2-40B4-BE49-F238E27FC236}">
                <a16:creationId xmlns:a16="http://schemas.microsoft.com/office/drawing/2014/main" id="{04881A13-6AE8-4A13-BC56-4831D4C86980}"/>
              </a:ext>
            </a:extLst>
          </p:cNvPr>
          <p:cNvSpPr>
            <a:spLocks noGrp="1"/>
          </p:cNvSpPr>
          <p:nvPr>
            <p:ph idx="1"/>
          </p:nvPr>
        </p:nvSpPr>
        <p:spPr>
          <a:xfrm>
            <a:off x="489204" y="1737360"/>
            <a:ext cx="11274552" cy="4023360"/>
          </a:xfrm>
        </p:spPr>
        <p:txBody>
          <a:bodyPr>
            <a:noAutofit/>
          </a:bodyPr>
          <a:lstStyle/>
          <a:p>
            <a:pPr>
              <a:lnSpc>
                <a:spcPct val="120000"/>
              </a:lnSpc>
              <a:spcBef>
                <a:spcPts val="0"/>
              </a:spcBef>
              <a:buFont typeface="Wingdings" panose="05000000000000000000" pitchFamily="2" charset="2"/>
              <a:buChar char="ü"/>
            </a:pPr>
            <a:r>
              <a:rPr lang="lt-LT"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Savivaldybė:</a:t>
            </a:r>
          </a:p>
          <a:p>
            <a:pPr lvl="1">
              <a:lnSpc>
                <a:spcPct val="120000"/>
              </a:lnSpc>
              <a:spcBef>
                <a:spcPts val="0"/>
              </a:spcBef>
              <a:buFont typeface="Wingdings" panose="05000000000000000000" pitchFamily="2" charset="2"/>
              <a:buChar char="ü"/>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paskirstė ŠMSM skirtus 220 nešiojamų kompiuterių už 154 tūkst. Eur;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20000"/>
              </a:lnSpc>
              <a:spcBef>
                <a:spcPts val="0"/>
              </a:spcBef>
              <a:buFont typeface="Wingdings" panose="05000000000000000000" pitchFamily="2" charset="2"/>
              <a:buChar char="ü"/>
            </a:pPr>
            <a:r>
              <a:rPr lang="lt-LT" dirty="0">
                <a:effectLst/>
                <a:latin typeface="Times New Roman" panose="02020603050405020304" pitchFamily="18" charset="0"/>
                <a:ea typeface="Times New Roman" panose="02020603050405020304" pitchFamily="18" charset="0"/>
              </a:rPr>
              <a:t>skaitmeninio ugdymo plėtrai skyrė 73 tūkst. Eur: IKT - 50,0 tūkst. Eur, SMP </a:t>
            </a:r>
            <a:r>
              <a:rPr lang="lt-LT" sz="1800" dirty="0">
                <a:effectLst/>
                <a:latin typeface="Times New Roman" panose="02020603050405020304" pitchFamily="18" charset="0"/>
                <a:ea typeface="Calibri" panose="020F0502020204030204" pitchFamily="34" charset="0"/>
              </a:rPr>
              <a:t>- 23,0 tūkst. Eur;</a:t>
            </a:r>
          </a:p>
          <a:p>
            <a:pPr lvl="1">
              <a:lnSpc>
                <a:spcPct val="120000"/>
              </a:lnSpc>
              <a:spcBef>
                <a:spcPts val="0"/>
              </a:spcBef>
              <a:buFont typeface="Wingdings" panose="05000000000000000000" pitchFamily="2" charset="2"/>
              <a:buChar char="ü"/>
            </a:pPr>
            <a:r>
              <a:rPr lang="lt-LT" dirty="0">
                <a:latin typeface="Times New Roman" panose="02020603050405020304" pitchFamily="18" charset="0"/>
                <a:ea typeface="Times New Roman" panose="02020603050405020304" pitchFamily="18" charset="0"/>
              </a:rPr>
              <a:t>i</a:t>
            </a:r>
            <a:r>
              <a:rPr lang="lt-LT" dirty="0">
                <a:effectLst/>
                <a:latin typeface="Times New Roman" panose="02020603050405020304" pitchFamily="18" charset="0"/>
                <a:ea typeface="Times New Roman" panose="02020603050405020304" pitchFamily="18" charset="0"/>
              </a:rPr>
              <a:t>š ML mokymo priemonėms ir paslaugoms paskirstyta 430 tūkst. Eur;</a:t>
            </a:r>
          </a:p>
          <a:p>
            <a:pPr lvl="1">
              <a:lnSpc>
                <a:spcPct val="120000"/>
              </a:lnSpc>
              <a:spcBef>
                <a:spcPts val="0"/>
              </a:spcBef>
              <a:buFont typeface="Wingdings" panose="05000000000000000000" pitchFamily="2" charset="2"/>
              <a:buChar char="ü"/>
            </a:pPr>
            <a:r>
              <a:rPr lang="lt-LT" dirty="0">
                <a:effectLst/>
                <a:latin typeface="Times New Roman" panose="02020603050405020304" pitchFamily="18" charset="0"/>
                <a:ea typeface="Times New Roman" panose="02020603050405020304" pitchFamily="18" charset="0"/>
              </a:rPr>
              <a:t>skaitmeninio ugdymo plėtrai skirta 293,2 tūkst. Eur </a:t>
            </a:r>
            <a:r>
              <a:rPr lang="nn-NO" dirty="0">
                <a:effectLst/>
                <a:latin typeface="Times New Roman" panose="02020603050405020304" pitchFamily="18" charset="0"/>
                <a:ea typeface="Times New Roman" panose="02020603050405020304" pitchFamily="18" charset="0"/>
              </a:rPr>
              <a:t>(Eduka, EMA, e. biblioteka "Vyturys" ir </a:t>
            </a:r>
            <a:r>
              <a:rPr lang="lt-LT" dirty="0">
                <a:effectLst/>
                <a:latin typeface="Times New Roman" panose="02020603050405020304" pitchFamily="18" charset="0"/>
                <a:ea typeface="Times New Roman" panose="02020603050405020304" pitchFamily="18" charset="0"/>
              </a:rPr>
              <a:t>IKT</a:t>
            </a:r>
            <a:r>
              <a:rPr lang="nn-NO" dirty="0">
                <a:effectLst/>
                <a:latin typeface="Times New Roman" panose="02020603050405020304" pitchFamily="18" charset="0"/>
                <a:ea typeface="Times New Roman" panose="02020603050405020304" pitchFamily="18" charset="0"/>
              </a:rPr>
              <a:t>)</a:t>
            </a:r>
            <a:r>
              <a:rPr lang="lt-LT" dirty="0">
                <a:effectLst/>
                <a:latin typeface="Times New Roman" panose="02020603050405020304" pitchFamily="18" charset="0"/>
                <a:ea typeface="Times New Roman" panose="02020603050405020304" pitchFamily="18" charset="0"/>
              </a:rPr>
              <a:t>;</a:t>
            </a:r>
          </a:p>
          <a:p>
            <a:pPr lvl="1">
              <a:lnSpc>
                <a:spcPct val="120000"/>
              </a:lnSpc>
              <a:spcBef>
                <a:spcPts val="0"/>
              </a:spcBef>
              <a:buFont typeface="Wingdings" panose="05000000000000000000" pitchFamily="2" charset="2"/>
              <a:buChar char="ü"/>
            </a:pPr>
            <a:r>
              <a:rPr lang="lt-LT" sz="1800" dirty="0">
                <a:effectLst/>
                <a:latin typeface="Times New Roman" panose="02020603050405020304" pitchFamily="18" charset="0"/>
                <a:ea typeface="Calibri" panose="020F0502020204030204" pitchFamily="34" charset="0"/>
              </a:rPr>
              <a:t>9 mokyklų įteisintas nuotolinis ugdymo proceso organizavimo būdas, kitose - iki spalio mėn.</a:t>
            </a:r>
            <a:endParaRPr lang="lt-LT" dirty="0">
              <a:effectLst/>
              <a:latin typeface="Times New Roman" panose="02020603050405020304" pitchFamily="18" charset="0"/>
              <a:ea typeface="Times New Roman" panose="02020603050405020304" pitchFamily="18" charset="0"/>
            </a:endParaRPr>
          </a:p>
          <a:p>
            <a:pPr algn="just">
              <a:lnSpc>
                <a:spcPct val="120000"/>
              </a:lnSpc>
              <a:spcBef>
                <a:spcPts val="0"/>
              </a:spcBef>
              <a:spcAft>
                <a:spcPts val="800"/>
              </a:spcAft>
              <a:buFont typeface="Wingdings" panose="05000000000000000000" pitchFamily="2" charset="2"/>
              <a:buChar char="ü"/>
            </a:pPr>
            <a:r>
              <a:rPr lang="lt-LT"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Ugdymo įstaigos</a:t>
            </a:r>
            <a:r>
              <a:rPr lang="lt-L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lvl="1" algn="just">
              <a:lnSpc>
                <a:spcPct val="120000"/>
              </a:lnSpc>
              <a:spcBef>
                <a:spcPts val="0"/>
              </a:spcBef>
              <a:buFont typeface="Wingdings" panose="05000000000000000000" pitchFamily="2" charset="2"/>
              <a:buChar char="ü"/>
            </a:pPr>
            <a:r>
              <a:rPr lang="lt-LT"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nuotoliniam ugdymui naudoja </a:t>
            </a:r>
            <a:r>
              <a:rPr lang="lt-LT"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Zoom</a:t>
            </a:r>
            <a:r>
              <a:rPr lang="lt-L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platformą - 100%, MS </a:t>
            </a:r>
            <a:r>
              <a:rPr lang="lt-LT"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Teams</a:t>
            </a:r>
            <a:r>
              <a:rPr lang="lt-L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platforma įdiegta 96% mokyklų;</a:t>
            </a:r>
          </a:p>
          <a:p>
            <a:pPr lvl="1" algn="just">
              <a:lnSpc>
                <a:spcPct val="120000"/>
              </a:lnSpc>
              <a:spcBef>
                <a:spcPts val="0"/>
              </a:spcBef>
              <a:buFont typeface="Wingdings" panose="05000000000000000000" pitchFamily="2" charset="2"/>
              <a:buChar char="ü"/>
            </a:pPr>
            <a:r>
              <a:rPr lang="lt-L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dalis mokyklų </a:t>
            </a:r>
            <a:r>
              <a:rPr lang="lt-LT"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jau </a:t>
            </a:r>
            <a:r>
              <a:rPr lang="lt-L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dirbo hibridiniu būdu naudodamos kilnojamas kompiuterių kameras; </a:t>
            </a:r>
          </a:p>
          <a:p>
            <a:pPr lvl="1" algn="just">
              <a:lnSpc>
                <a:spcPct val="120000"/>
              </a:lnSpc>
              <a:spcBef>
                <a:spcPts val="0"/>
              </a:spcBef>
              <a:buFont typeface="Wingdings" panose="05000000000000000000" pitchFamily="2" charset="2"/>
              <a:buChar char="ü"/>
            </a:pPr>
            <a:r>
              <a:rPr lang="lt-L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vykdo mokytojų mokymus dirbti hibridiniu būdu.</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707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 calcmode="lin" valueType="num">
                                      <p:cBhvr additive="base">
                                        <p:cTn id="4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 calcmode="lin" valueType="num">
                                      <p:cBhvr additive="base">
                                        <p:cTn id="4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aizdo rezultatas pagal uÅ¾klausÄ âkauno rajono logoâ">
            <a:extLst>
              <a:ext uri="{FF2B5EF4-FFF2-40B4-BE49-F238E27FC236}">
                <a16:creationId xmlns:a16="http://schemas.microsoft.com/office/drawing/2014/main" id="{E4F640CF-0544-4BA2-BCB1-11EF89C49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9" y="0"/>
            <a:ext cx="1265002" cy="1259379"/>
          </a:xfrm>
          <a:prstGeom prst="rect">
            <a:avLst/>
          </a:prstGeom>
          <a:noFill/>
          <a:extLst>
            <a:ext uri="{909E8E84-426E-40DD-AFC4-6F175D3DCCD1}">
              <a14:hiddenFill xmlns:a14="http://schemas.microsoft.com/office/drawing/2010/main">
                <a:solidFill>
                  <a:srgbClr val="FFFFFF"/>
                </a:solidFill>
              </a14:hiddenFill>
            </a:ext>
          </a:extLst>
        </p:spPr>
      </p:pic>
      <p:sp>
        <p:nvSpPr>
          <p:cNvPr id="2" name="Pavadinimas 1">
            <a:extLst>
              <a:ext uri="{FF2B5EF4-FFF2-40B4-BE49-F238E27FC236}">
                <a16:creationId xmlns:a16="http://schemas.microsoft.com/office/drawing/2014/main" id="{BA8FFCD8-407F-4E2F-95AB-EAADCFB29C7D}"/>
              </a:ext>
            </a:extLst>
          </p:cNvPr>
          <p:cNvSpPr>
            <a:spLocks noGrp="1"/>
          </p:cNvSpPr>
          <p:nvPr>
            <p:ph type="title"/>
          </p:nvPr>
        </p:nvSpPr>
        <p:spPr>
          <a:xfrm>
            <a:off x="1066800" y="65722"/>
            <a:ext cx="10058400" cy="1450757"/>
          </a:xfrm>
        </p:spPr>
        <p:txBody>
          <a:bodyPr>
            <a:normAutofit fontScale="90000"/>
          </a:bodyPr>
          <a:lstStyle/>
          <a:p>
            <a:pPr algn="ctr"/>
            <a:r>
              <a:rPr lang="lt-LT" sz="5400" b="1" dirty="0"/>
              <a:t>Mokinių maitinimo organizavimo aktualijos</a:t>
            </a:r>
            <a:endParaRPr lang="en-US" b="1" dirty="0"/>
          </a:p>
        </p:txBody>
      </p:sp>
      <p:sp>
        <p:nvSpPr>
          <p:cNvPr id="4" name="Turinio vietos rezervavimo ženklas 3">
            <a:extLst>
              <a:ext uri="{FF2B5EF4-FFF2-40B4-BE49-F238E27FC236}">
                <a16:creationId xmlns:a16="http://schemas.microsoft.com/office/drawing/2014/main" id="{04881A13-6AE8-4A13-BC56-4831D4C86980}"/>
              </a:ext>
            </a:extLst>
          </p:cNvPr>
          <p:cNvSpPr>
            <a:spLocks noGrp="1"/>
          </p:cNvSpPr>
          <p:nvPr>
            <p:ph idx="1"/>
          </p:nvPr>
        </p:nvSpPr>
        <p:spPr>
          <a:xfrm>
            <a:off x="330591" y="1697380"/>
            <a:ext cx="11530817" cy="4449090"/>
          </a:xfrm>
        </p:spPr>
        <p:txBody>
          <a:bodyPr>
            <a:noAutofit/>
          </a:bodyPr>
          <a:lstStyle/>
          <a:p>
            <a:pPr algn="just">
              <a:lnSpc>
                <a:spcPct val="115000"/>
              </a:lnSpc>
              <a:spcBef>
                <a:spcPts val="0"/>
              </a:spcBef>
              <a:spcAft>
                <a:spcPts val="600"/>
              </a:spcAft>
              <a:buFont typeface="Wingdings" panose="05000000000000000000" pitchFamily="2" charset="2"/>
              <a:buChar char="Ø"/>
            </a:pPr>
            <a:r>
              <a:rPr lang="lt-LT" sz="2400" dirty="0">
                <a:latin typeface="Times New Roman" panose="02020603050405020304" pitchFamily="18" charset="0"/>
                <a:ea typeface="Calibri" panose="020F0502020204030204" pitchFamily="34" charset="0"/>
                <a:cs typeface="Times New Roman" panose="02020603050405020304" pitchFamily="18" charset="0"/>
              </a:rPr>
              <a:t>Nuo 2021-0</a:t>
            </a:r>
            <a:r>
              <a:rPr lang="en-US" sz="2400" dirty="0">
                <a:latin typeface="Times New Roman" panose="02020603050405020304" pitchFamily="18" charset="0"/>
                <a:ea typeface="Calibri" panose="020F0502020204030204" pitchFamily="34" charset="0"/>
                <a:cs typeface="Times New Roman" panose="02020603050405020304" pitchFamily="18" charset="0"/>
              </a:rPr>
              <a:t>1</a:t>
            </a:r>
            <a:r>
              <a:rPr lang="lt-LT" sz="24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1</a:t>
            </a:r>
            <a:r>
              <a:rPr lang="lt-LT" sz="2400" dirty="0">
                <a:latin typeface="Times New Roman" panose="02020603050405020304" pitchFamily="18" charset="0"/>
                <a:ea typeface="Calibri" panose="020F0502020204030204" pitchFamily="34" charset="0"/>
                <a:cs typeface="Times New Roman" panose="02020603050405020304" pitchFamily="18" charset="0"/>
              </a:rPr>
              <a:t> nemokami pietūs iš viso buvo skirti </a:t>
            </a:r>
            <a:r>
              <a:rPr lang="lt-LT" sz="2400" b="1" dirty="0">
                <a:latin typeface="Times New Roman" panose="02020603050405020304" pitchFamily="18" charset="0"/>
                <a:ea typeface="Calibri" panose="020F0502020204030204" pitchFamily="34" charset="0"/>
                <a:cs typeface="Times New Roman" panose="02020603050405020304" pitchFamily="18" charset="0"/>
              </a:rPr>
              <a:t>2941</a:t>
            </a:r>
            <a:r>
              <a:rPr lang="lt-LT" sz="2400" dirty="0">
                <a:latin typeface="Times New Roman" panose="02020603050405020304" pitchFamily="18" charset="0"/>
                <a:ea typeface="Calibri" panose="020F0502020204030204" pitchFamily="34" charset="0"/>
                <a:cs typeface="Times New Roman" panose="02020603050405020304" pitchFamily="18" charset="0"/>
              </a:rPr>
              <a:t> mokiniui, </a:t>
            </a:r>
            <a:r>
              <a:rPr lang="lt-LT" sz="2400" dirty="0" err="1">
                <a:latin typeface="Times New Roman" panose="02020603050405020304" pitchFamily="18" charset="0"/>
                <a:ea typeface="Calibri" panose="020F0502020204030204" pitchFamily="34" charset="0"/>
                <a:cs typeface="Times New Roman" panose="02020603050405020304" pitchFamily="18" charset="0"/>
              </a:rPr>
              <a:t>t.y</a:t>
            </a:r>
            <a:r>
              <a:rPr lang="lt-LT" sz="2400" dirty="0">
                <a:latin typeface="Times New Roman" panose="02020603050405020304" pitchFamily="18" charset="0"/>
                <a:ea typeface="Calibri" panose="020F0502020204030204" pitchFamily="34" charset="0"/>
                <a:cs typeface="Times New Roman" panose="02020603050405020304" pitchFamily="18" charset="0"/>
              </a:rPr>
              <a:t>. </a:t>
            </a:r>
            <a:r>
              <a:rPr lang="lt-LT" sz="2400" b="1" dirty="0">
                <a:latin typeface="Times New Roman" panose="02020603050405020304" pitchFamily="18" charset="0"/>
                <a:ea typeface="Calibri" panose="020F0502020204030204" pitchFamily="34" charset="0"/>
                <a:cs typeface="Times New Roman" panose="02020603050405020304" pitchFamily="18" charset="0"/>
              </a:rPr>
              <a:t>28%</a:t>
            </a:r>
            <a:r>
              <a:rPr lang="lt-LT" sz="2400" dirty="0">
                <a:latin typeface="Times New Roman" panose="02020603050405020304" pitchFamily="18" charset="0"/>
                <a:ea typeface="Calibri" panose="020F0502020204030204" pitchFamily="34" charset="0"/>
                <a:cs typeface="Times New Roman" panose="02020603050405020304" pitchFamily="18" charset="0"/>
              </a:rPr>
              <a:t> visų mokinių.</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0"/>
              </a:spcBef>
              <a:spcAft>
                <a:spcPts val="600"/>
              </a:spcAft>
              <a:buFont typeface="Wingdings" panose="05000000000000000000" pitchFamily="2" charset="2"/>
              <a:buChar char="Ø"/>
            </a:pPr>
            <a:r>
              <a:rPr lang="lt-LT" sz="2400" dirty="0">
                <a:latin typeface="Times New Roman" panose="02020603050405020304" pitchFamily="18" charset="0"/>
                <a:ea typeface="Calibri" panose="020F0502020204030204" pitchFamily="34" charset="0"/>
                <a:cs typeface="Times New Roman" panose="02020603050405020304" pitchFamily="18" charset="0"/>
              </a:rPr>
              <a:t>Nuo 2021-0</a:t>
            </a:r>
            <a:r>
              <a:rPr lang="en-US" sz="2400" dirty="0">
                <a:latin typeface="Times New Roman" panose="02020603050405020304" pitchFamily="18" charset="0"/>
                <a:ea typeface="Calibri" panose="020F0502020204030204" pitchFamily="34" charset="0"/>
                <a:cs typeface="Times New Roman" panose="02020603050405020304" pitchFamily="18" charset="0"/>
              </a:rPr>
              <a:t>9</a:t>
            </a:r>
            <a:r>
              <a:rPr lang="lt-LT" sz="24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1</a:t>
            </a:r>
            <a:r>
              <a:rPr lang="lt-LT"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papildomai</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lt-LT"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980 antrokų </a:t>
            </a:r>
            <a:r>
              <a:rPr lang="lt-LT"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gaus nemokamus pietus.</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0"/>
              </a:spcBef>
              <a:spcAft>
                <a:spcPts val="600"/>
              </a:spcAft>
              <a:buFont typeface="Wingdings" panose="05000000000000000000" pitchFamily="2" charset="2"/>
              <a:buChar char="Ø"/>
            </a:pPr>
            <a:r>
              <a:rPr lang="lt-LT"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Planuojama  2021-2022 m. m. iš viso Kauno rajone nemokamai maitinti apie </a:t>
            </a:r>
            <a:r>
              <a:rPr lang="lt-LT"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3900</a:t>
            </a:r>
            <a:r>
              <a:rPr lang="lt-LT"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mokinių, </a:t>
            </a:r>
            <a:r>
              <a:rPr lang="lt-LT"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t.y</a:t>
            </a:r>
            <a:r>
              <a:rPr lang="lt-LT"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apie </a:t>
            </a:r>
            <a:r>
              <a:rPr lang="lt-LT"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34%</a:t>
            </a:r>
            <a:r>
              <a:rPr lang="lt-LT"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visų mokinių, </a:t>
            </a:r>
            <a:r>
              <a:rPr lang="lt-LT"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1000</a:t>
            </a:r>
            <a:r>
              <a:rPr lang="lt-LT"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mokinių daugiau nei praeitais mokslo metais</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Bef>
                <a:spcPts val="0"/>
              </a:spcBef>
              <a:spcAft>
                <a:spcPts val="600"/>
              </a:spcAft>
              <a:buFont typeface="Wingdings" panose="05000000000000000000" pitchFamily="2" charset="2"/>
              <a:buChar char="Ø"/>
            </a:pPr>
            <a:r>
              <a:rPr lang="lt-LT" sz="2400" dirty="0">
                <a:latin typeface="Times New Roman" panose="02020603050405020304" pitchFamily="18" charset="0"/>
                <a:ea typeface="Calibri" panose="020F0502020204030204" pitchFamily="34" charset="0"/>
                <a:cs typeface="Times New Roman" panose="02020603050405020304" pitchFamily="18" charset="0"/>
              </a:rPr>
              <a:t>Nuo 2021-0</a:t>
            </a:r>
            <a:r>
              <a:rPr lang="en-US" sz="2400" dirty="0">
                <a:latin typeface="Times New Roman" panose="02020603050405020304" pitchFamily="18" charset="0"/>
                <a:ea typeface="Calibri" panose="020F0502020204030204" pitchFamily="34" charset="0"/>
                <a:cs typeface="Times New Roman" panose="02020603050405020304" pitchFamily="18" charset="0"/>
              </a:rPr>
              <a:t>9</a:t>
            </a:r>
            <a:r>
              <a:rPr lang="lt-LT" sz="24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1</a:t>
            </a:r>
            <a:r>
              <a:rPr lang="lt-LT" sz="2400" dirty="0">
                <a:latin typeface="Times New Roman" panose="02020603050405020304" pitchFamily="18" charset="0"/>
                <a:ea typeface="Calibri" panose="020F0502020204030204" pitchFamily="34" charset="0"/>
                <a:cs typeface="Times New Roman" panose="02020603050405020304" pitchFamily="18" charset="0"/>
              </a:rPr>
              <a:t> Kauno r. </a:t>
            </a:r>
            <a:r>
              <a:rPr lang="lt-LT" sz="2400" b="1" dirty="0">
                <a:latin typeface="Times New Roman" panose="02020603050405020304" pitchFamily="18" charset="0"/>
                <a:ea typeface="Calibri" panose="020F0502020204030204" pitchFamily="34" charset="0"/>
                <a:cs typeface="Times New Roman" panose="02020603050405020304" pitchFamily="18" charset="0"/>
              </a:rPr>
              <a:t>Noreikiškių </a:t>
            </a:r>
            <a:r>
              <a:rPr lang="lt-LT" sz="2400" b="1" dirty="0" err="1">
                <a:latin typeface="Times New Roman" panose="02020603050405020304" pitchFamily="18" charset="0"/>
                <a:ea typeface="Calibri" panose="020F0502020204030204" pitchFamily="34" charset="0"/>
                <a:cs typeface="Times New Roman" panose="02020603050405020304" pitchFamily="18" charset="0"/>
              </a:rPr>
              <a:t>l.d</a:t>
            </a:r>
            <a:r>
              <a:rPr lang="lt-LT" sz="2400" b="1" dirty="0">
                <a:latin typeface="Times New Roman" panose="02020603050405020304" pitchFamily="18" charset="0"/>
                <a:ea typeface="Calibri" panose="020F0502020204030204" pitchFamily="34" charset="0"/>
                <a:cs typeface="Times New Roman" panose="02020603050405020304" pitchFamily="18" charset="0"/>
              </a:rPr>
              <a:t>. „</a:t>
            </a:r>
            <a:r>
              <a:rPr lang="lt-LT" sz="2400" b="1" dirty="0" err="1">
                <a:latin typeface="Times New Roman" panose="02020603050405020304" pitchFamily="18" charset="0"/>
                <a:ea typeface="Calibri" panose="020F0502020204030204" pitchFamily="34" charset="0"/>
                <a:cs typeface="Times New Roman" panose="02020603050405020304" pitchFamily="18" charset="0"/>
              </a:rPr>
              <a:t>Ąžuolėlis</a:t>
            </a:r>
            <a:r>
              <a:rPr lang="lt-LT" sz="2400" b="1" dirty="0">
                <a:latin typeface="Times New Roman" panose="02020603050405020304" pitchFamily="18" charset="0"/>
                <a:ea typeface="Calibri" panose="020F0502020204030204" pitchFamily="34" charset="0"/>
                <a:cs typeface="Times New Roman" panose="02020603050405020304" pitchFamily="18" charset="0"/>
              </a:rPr>
              <a:t>“ </a:t>
            </a:r>
            <a:r>
              <a:rPr lang="lt-LT" sz="2400" dirty="0">
                <a:latin typeface="Times New Roman" panose="02020603050405020304" pitchFamily="18" charset="0"/>
                <a:ea typeface="Calibri" panose="020F0502020204030204" pitchFamily="34" charset="0"/>
                <a:cs typeface="Times New Roman" panose="02020603050405020304" pitchFamily="18" charset="0"/>
              </a:rPr>
              <a:t>pradeda vykdyti </a:t>
            </a:r>
            <a:r>
              <a:rPr lang="lt-LT" sz="2400" b="1" dirty="0">
                <a:latin typeface="Times New Roman" panose="02020603050405020304" pitchFamily="18" charset="0"/>
                <a:ea typeface="Calibri" panose="020F0502020204030204" pitchFamily="34" charset="0"/>
                <a:cs typeface="Times New Roman" panose="02020603050405020304" pitchFamily="18" charset="0"/>
              </a:rPr>
              <a:t>Ekologiškų ir pagal nacionalinę žemės ūkio ir maisto kokybės sistemą pagamintų maisto produktų vartojimo skatinimo projektą.</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0"/>
              </a:spcBef>
              <a:spcAft>
                <a:spcPts val="600"/>
              </a:spcAft>
              <a:buFont typeface="Wingdings" panose="05000000000000000000" pitchFamily="2" charset="2"/>
              <a:buChar char="Ø"/>
            </a:pPr>
            <a:r>
              <a:rPr lang="lt-LT" sz="2400" dirty="0">
                <a:latin typeface="Times New Roman" panose="02020603050405020304" pitchFamily="18" charset="0"/>
                <a:ea typeface="Calibri" panose="020F0502020204030204" pitchFamily="34" charset="0"/>
                <a:cs typeface="Times New Roman" panose="02020603050405020304" pitchFamily="18" charset="0"/>
              </a:rPr>
              <a:t>Tęsiami ES finansuojami ilgamečiai projektai </a:t>
            </a:r>
            <a:r>
              <a:rPr lang="lt-LT" sz="2400" b="1" dirty="0">
                <a:latin typeface="Times New Roman" panose="02020603050405020304" pitchFamily="18" charset="0"/>
                <a:ea typeface="Calibri" panose="020F0502020204030204" pitchFamily="34" charset="0"/>
                <a:cs typeface="Times New Roman" panose="02020603050405020304" pitchFamily="18" charset="0"/>
              </a:rPr>
              <a:t>„Pienas vaikams“ </a:t>
            </a:r>
            <a:r>
              <a:rPr lang="lt-LT" sz="2400" dirty="0">
                <a:latin typeface="Times New Roman" panose="02020603050405020304" pitchFamily="18" charset="0"/>
                <a:ea typeface="Calibri" panose="020F0502020204030204" pitchFamily="34" charset="0"/>
                <a:cs typeface="Times New Roman" panose="02020603050405020304" pitchFamily="18" charset="0"/>
              </a:rPr>
              <a:t>ir</a:t>
            </a:r>
            <a:r>
              <a:rPr lang="lt-LT" sz="2400" b="1" dirty="0">
                <a:latin typeface="Times New Roman" panose="02020603050405020304" pitchFamily="18" charset="0"/>
                <a:ea typeface="Calibri" panose="020F0502020204030204" pitchFamily="34" charset="0"/>
                <a:cs typeface="Times New Roman" panose="02020603050405020304" pitchFamily="18" charset="0"/>
              </a:rPr>
              <a:t> „Vaisiai mokykloms“.</a:t>
            </a:r>
          </a:p>
          <a:p>
            <a:pPr algn="just">
              <a:lnSpc>
                <a:spcPct val="115000"/>
              </a:lnSpc>
              <a:spcBef>
                <a:spcPts val="0"/>
              </a:spcBef>
              <a:spcAft>
                <a:spcPts val="600"/>
              </a:spcAft>
              <a:buFont typeface="Wingdings" panose="05000000000000000000" pitchFamily="2" charset="2"/>
              <a:buChar char="Ø"/>
            </a:pPr>
            <a:r>
              <a:rPr lang="lt-LT" sz="2400" dirty="0">
                <a:latin typeface="Times New Roman" panose="02020603050405020304" pitchFamily="18" charset="0"/>
                <a:ea typeface="Calibri" panose="020F0502020204030204" pitchFamily="34" charset="0"/>
                <a:cs typeface="Times New Roman" panose="02020603050405020304" pitchFamily="18" charset="0"/>
              </a:rPr>
              <a:t>2021 m. rugsėjį atidaromos </a:t>
            </a:r>
            <a:r>
              <a:rPr lang="en-US" sz="2400" b="1" dirty="0">
                <a:latin typeface="Times New Roman" panose="02020603050405020304" pitchFamily="18" charset="0"/>
                <a:ea typeface="Calibri" panose="020F0502020204030204" pitchFamily="34" charset="0"/>
                <a:cs typeface="Times New Roman" panose="02020603050405020304" pitchFamily="18" charset="0"/>
              </a:rPr>
              <a:t>5 </a:t>
            </a:r>
            <a:r>
              <a:rPr lang="lt-LT" sz="2400" b="1" dirty="0">
                <a:latin typeface="Times New Roman" panose="02020603050405020304" pitchFamily="18" charset="0"/>
                <a:ea typeface="Calibri" panose="020F0502020204030204" pitchFamily="34" charset="0"/>
                <a:cs typeface="Times New Roman" panose="02020603050405020304" pitchFamily="18" charset="0"/>
              </a:rPr>
              <a:t>renovuotos </a:t>
            </a:r>
            <a:r>
              <a:rPr lang="lt-LT" sz="2400" dirty="0">
                <a:latin typeface="Times New Roman" panose="02020603050405020304" pitchFamily="18" charset="0"/>
                <a:ea typeface="Calibri" panose="020F0502020204030204" pitchFamily="34" charset="0"/>
                <a:cs typeface="Times New Roman" panose="02020603050405020304" pitchFamily="18" charset="0"/>
              </a:rPr>
              <a:t>modernios virtuvės ir valgyklos.</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0"/>
              </a:spcBef>
              <a:spcAft>
                <a:spcPts val="600"/>
              </a:spcAft>
              <a:buFont typeface="Wingdings" panose="05000000000000000000" pitchFamily="2" charset="2"/>
              <a:buChar char="Ø"/>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0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aizdo rezultatas pagal uÅ¾klausÄ âkauno rajono logoâ">
            <a:extLst>
              <a:ext uri="{FF2B5EF4-FFF2-40B4-BE49-F238E27FC236}">
                <a16:creationId xmlns:a16="http://schemas.microsoft.com/office/drawing/2014/main" id="{E4F640CF-0544-4BA2-BCB1-11EF89C49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9" y="0"/>
            <a:ext cx="1265002" cy="1259379"/>
          </a:xfrm>
          <a:prstGeom prst="rect">
            <a:avLst/>
          </a:prstGeom>
          <a:noFill/>
          <a:extLst>
            <a:ext uri="{909E8E84-426E-40DD-AFC4-6F175D3DCCD1}">
              <a14:hiddenFill xmlns:a14="http://schemas.microsoft.com/office/drawing/2010/main">
                <a:solidFill>
                  <a:srgbClr val="FFFFFF"/>
                </a:solidFill>
              </a14:hiddenFill>
            </a:ext>
          </a:extLst>
        </p:spPr>
      </p:pic>
      <p:sp>
        <p:nvSpPr>
          <p:cNvPr id="2" name="Pavadinimas 1">
            <a:extLst>
              <a:ext uri="{FF2B5EF4-FFF2-40B4-BE49-F238E27FC236}">
                <a16:creationId xmlns:a16="http://schemas.microsoft.com/office/drawing/2014/main" id="{BA8FFCD8-407F-4E2F-95AB-EAADCFB29C7D}"/>
              </a:ext>
            </a:extLst>
          </p:cNvPr>
          <p:cNvSpPr>
            <a:spLocks noGrp="1"/>
          </p:cNvSpPr>
          <p:nvPr>
            <p:ph type="title"/>
          </p:nvPr>
        </p:nvSpPr>
        <p:spPr>
          <a:xfrm>
            <a:off x="1097280" y="-48077"/>
            <a:ext cx="10058400" cy="1450757"/>
          </a:xfrm>
        </p:spPr>
        <p:txBody>
          <a:bodyPr>
            <a:normAutofit/>
          </a:bodyPr>
          <a:lstStyle/>
          <a:p>
            <a:pPr algn="ctr"/>
            <a:r>
              <a:rPr lang="en-US" sz="5400" b="1" dirty="0" err="1"/>
              <a:t>Mokini</a:t>
            </a:r>
            <a:r>
              <a:rPr lang="lt-LT" sz="5400" b="1" dirty="0"/>
              <a:t>ų vežimas</a:t>
            </a:r>
            <a:endParaRPr lang="en-US" b="1" dirty="0"/>
          </a:p>
        </p:txBody>
      </p:sp>
      <p:sp>
        <p:nvSpPr>
          <p:cNvPr id="4" name="Turinio vietos rezervavimo ženklas 3">
            <a:extLst>
              <a:ext uri="{FF2B5EF4-FFF2-40B4-BE49-F238E27FC236}">
                <a16:creationId xmlns:a16="http://schemas.microsoft.com/office/drawing/2014/main" id="{04881A13-6AE8-4A13-BC56-4831D4C86980}"/>
              </a:ext>
            </a:extLst>
          </p:cNvPr>
          <p:cNvSpPr>
            <a:spLocks noGrp="1"/>
          </p:cNvSpPr>
          <p:nvPr>
            <p:ph idx="1"/>
          </p:nvPr>
        </p:nvSpPr>
        <p:spPr>
          <a:xfrm>
            <a:off x="1097279" y="1773579"/>
            <a:ext cx="10659291" cy="4401589"/>
          </a:xfrm>
        </p:spPr>
        <p:txBody>
          <a:bodyPr>
            <a:noAutofit/>
          </a:bodyPr>
          <a:lstStyle/>
          <a:p>
            <a:pPr>
              <a:lnSpc>
                <a:spcPct val="120000"/>
              </a:lnSpc>
              <a:spcBef>
                <a:spcPts val="0"/>
              </a:spcBef>
              <a:buFont typeface="Wingdings" panose="05000000000000000000" pitchFamily="2" charset="2"/>
              <a:buChar char="Ø"/>
            </a:pPr>
            <a:r>
              <a:rPr lang="en-US" sz="2800" dirty="0">
                <a:latin typeface="Times New Roman" panose="02020603050405020304" pitchFamily="18" charset="0"/>
                <a:ea typeface="Calibri" panose="020F0502020204030204" pitchFamily="34" charset="0"/>
                <a:cs typeface="Times New Roman" panose="02020603050405020304" pitchFamily="18" charset="0"/>
              </a:rPr>
              <a:t>U</a:t>
            </a:r>
            <a:r>
              <a:rPr lang="lt-LT" sz="2800" dirty="0" err="1">
                <a:latin typeface="Times New Roman" panose="02020603050405020304" pitchFamily="18" charset="0"/>
                <a:ea typeface="Calibri" panose="020F0502020204030204" pitchFamily="34" charset="0"/>
                <a:cs typeface="Times New Roman" panose="02020603050405020304" pitchFamily="18" charset="0"/>
              </a:rPr>
              <a:t>gdymo</a:t>
            </a:r>
            <a:r>
              <a:rPr lang="lt-LT" sz="2800" dirty="0">
                <a:latin typeface="Times New Roman" panose="02020603050405020304" pitchFamily="18" charset="0"/>
                <a:ea typeface="Calibri" panose="020F0502020204030204" pitchFamily="34" charset="0"/>
                <a:cs typeface="Times New Roman" panose="02020603050405020304" pitchFamily="18" charset="0"/>
              </a:rPr>
              <a:t> įstaigos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naudoja</a:t>
            </a:r>
            <a:r>
              <a:rPr lang="lt-LT"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40</a:t>
            </a:r>
            <a:r>
              <a:rPr lang="lt-LT" sz="2800" dirty="0">
                <a:latin typeface="Times New Roman" panose="02020603050405020304" pitchFamily="18" charset="0"/>
                <a:ea typeface="Calibri" panose="020F0502020204030204" pitchFamily="34" charset="0"/>
                <a:cs typeface="Times New Roman" panose="02020603050405020304" pitchFamily="18" charset="0"/>
              </a:rPr>
              <a:t> autobusų: 2</a:t>
            </a:r>
            <a:r>
              <a:rPr lang="en-US" sz="2800" dirty="0">
                <a:latin typeface="Times New Roman" panose="02020603050405020304" pitchFamily="18" charset="0"/>
                <a:ea typeface="Calibri" panose="020F0502020204030204" pitchFamily="34" charset="0"/>
                <a:cs typeface="Times New Roman" panose="02020603050405020304" pitchFamily="18" charset="0"/>
              </a:rPr>
              <a:t>4</a:t>
            </a:r>
            <a:r>
              <a:rPr lang="lt-LT" sz="2800" dirty="0">
                <a:latin typeface="Times New Roman" panose="02020603050405020304" pitchFamily="18" charset="0"/>
                <a:ea typeface="Calibri" panose="020F0502020204030204" pitchFamily="34" charset="0"/>
                <a:cs typeface="Times New Roman" panose="02020603050405020304" pitchFamily="18" charset="0"/>
              </a:rPr>
              <a:t> geltonuosius ir 1</a:t>
            </a:r>
            <a:r>
              <a:rPr lang="en-US" sz="2800" dirty="0">
                <a:latin typeface="Times New Roman" panose="02020603050405020304" pitchFamily="18" charset="0"/>
                <a:ea typeface="Calibri" panose="020F0502020204030204" pitchFamily="34" charset="0"/>
                <a:cs typeface="Times New Roman" panose="02020603050405020304" pitchFamily="18" charset="0"/>
              </a:rPr>
              <a:t>6</a:t>
            </a:r>
            <a:r>
              <a:rPr lang="lt-LT" sz="2800" dirty="0">
                <a:latin typeface="Times New Roman" panose="02020603050405020304" pitchFamily="18" charset="0"/>
                <a:ea typeface="Calibri" panose="020F0502020204030204" pitchFamily="34" charset="0"/>
                <a:cs typeface="Times New Roman" panose="02020603050405020304" pitchFamily="18" charset="0"/>
              </a:rPr>
              <a:t> mokyklinių</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lvl="2">
              <a:lnSpc>
                <a:spcPct val="120000"/>
              </a:lnSpc>
              <a:spcBef>
                <a:spcPts val="0"/>
              </a:spcBef>
              <a:buFont typeface="Wingdings" panose="05000000000000000000" pitchFamily="2" charset="2"/>
              <a:buChar char="Ø"/>
            </a:pPr>
            <a:r>
              <a:rPr lang="lt-LT" sz="2200" dirty="0">
                <a:latin typeface="Times New Roman" panose="02020603050405020304" pitchFamily="18" charset="0"/>
                <a:ea typeface="Calibri" panose="020F0502020204030204" pitchFamily="34" charset="0"/>
                <a:cs typeface="Times New Roman" panose="02020603050405020304" pitchFamily="18" charset="0"/>
              </a:rPr>
              <a:t>2021 m. Savivaldybė biudžeto lėšomis įsigijo </a:t>
            </a:r>
            <a:r>
              <a:rPr lang="lt-LT" sz="2200" b="1" dirty="0">
                <a:latin typeface="Times New Roman" panose="02020603050405020304" pitchFamily="18" charset="0"/>
                <a:ea typeface="Calibri" panose="020F0502020204030204" pitchFamily="34" charset="0"/>
                <a:cs typeface="Times New Roman" panose="02020603050405020304" pitchFamily="18" charset="0"/>
              </a:rPr>
              <a:t>mokyklinį autobusą </a:t>
            </a:r>
            <a:r>
              <a:rPr lang="lt-LT" sz="2200" dirty="0">
                <a:latin typeface="Times New Roman" panose="02020603050405020304" pitchFamily="18" charset="0"/>
                <a:ea typeface="Calibri" panose="020F0502020204030204" pitchFamily="34" charset="0"/>
                <a:cs typeface="Times New Roman" panose="02020603050405020304" pitchFamily="18" charset="0"/>
              </a:rPr>
              <a:t>- Užliedžių DC</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lt-LT" sz="2200" dirty="0">
              <a:latin typeface="Times New Roman" panose="02020603050405020304" pitchFamily="18" charset="0"/>
              <a:ea typeface="Calibri" panose="020F0502020204030204" pitchFamily="34" charset="0"/>
              <a:cs typeface="Times New Roman" panose="02020603050405020304" pitchFamily="18" charset="0"/>
            </a:endParaRPr>
          </a:p>
          <a:p>
            <a:pPr lvl="2">
              <a:lnSpc>
                <a:spcPct val="120000"/>
              </a:lnSpc>
              <a:spcBef>
                <a:spcPts val="0"/>
              </a:spcBef>
              <a:buFont typeface="Wingdings" panose="05000000000000000000" pitchFamily="2" charset="2"/>
              <a:buChar char="Ø"/>
            </a:pPr>
            <a:r>
              <a:rPr lang="lt-LT" sz="2200" dirty="0">
                <a:latin typeface="Times New Roman" panose="02020603050405020304" pitchFamily="18" charset="0"/>
                <a:ea typeface="Calibri" panose="020F0502020204030204" pitchFamily="34" charset="0"/>
                <a:cs typeface="Times New Roman" panose="02020603050405020304" pitchFamily="18" charset="0"/>
              </a:rPr>
              <a:t>ŠMSM skyrė vieną </a:t>
            </a:r>
            <a:r>
              <a:rPr lang="lt-LT" sz="2200" b="1" dirty="0">
                <a:latin typeface="Times New Roman" panose="02020603050405020304" pitchFamily="18" charset="0"/>
                <a:ea typeface="Calibri" panose="020F0502020204030204" pitchFamily="34" charset="0"/>
                <a:cs typeface="Times New Roman" panose="02020603050405020304" pitchFamily="18" charset="0"/>
              </a:rPr>
              <a:t>geltonąjį autobusą </a:t>
            </a:r>
            <a:r>
              <a:rPr lang="lt-LT" sz="2200" dirty="0">
                <a:latin typeface="Times New Roman" panose="02020603050405020304" pitchFamily="18" charset="0"/>
                <a:ea typeface="Calibri" panose="020F0502020204030204" pitchFamily="34" charset="0"/>
                <a:cs typeface="Times New Roman" panose="02020603050405020304" pitchFamily="18" charset="0"/>
              </a:rPr>
              <a:t>Vilkijos gimnazijai. </a:t>
            </a:r>
          </a:p>
          <a:p>
            <a:pPr>
              <a:lnSpc>
                <a:spcPct val="120000"/>
              </a:lnSpc>
              <a:spcBef>
                <a:spcPts val="0"/>
              </a:spcBef>
              <a:buFont typeface="Wingdings" panose="05000000000000000000" pitchFamily="2" charset="2"/>
              <a:buChar char="Ø"/>
            </a:pPr>
            <a:r>
              <a:rPr lang="lt-LT" sz="2800" dirty="0">
                <a:latin typeface="Times New Roman" panose="02020603050405020304" pitchFamily="18" charset="0"/>
                <a:ea typeface="Calibri" panose="020F0502020204030204" pitchFamily="34" charset="0"/>
                <a:cs typeface="Times New Roman" panose="02020603050405020304" pitchFamily="18" charset="0"/>
              </a:rPr>
              <a:t>M</a:t>
            </a:r>
            <a:r>
              <a:rPr lang="en-US" sz="2800" dirty="0" err="1">
                <a:latin typeface="Times New Roman" panose="02020603050405020304" pitchFamily="18" charset="0"/>
                <a:ea typeface="Calibri" panose="020F0502020204030204" pitchFamily="34" charset="0"/>
                <a:cs typeface="Times New Roman" panose="02020603050405020304" pitchFamily="18" charset="0"/>
              </a:rPr>
              <a:t>okykl</a:t>
            </a:r>
            <a:r>
              <a:rPr lang="lt-LT" sz="2800" dirty="0">
                <a:latin typeface="Times New Roman" panose="02020603050405020304" pitchFamily="18" charset="0"/>
                <a:ea typeface="Calibri" panose="020F0502020204030204" pitchFamily="34" charset="0"/>
                <a:cs typeface="Times New Roman" panose="02020603050405020304" pitchFamily="18" charset="0"/>
              </a:rPr>
              <a:t>ų autobusais, specialiais reisais, reguliariais priemiestiniais ir tarpmiestiniais reisais iš viso yra vežama </a:t>
            </a:r>
            <a:r>
              <a:rPr lang="lt-LT" sz="2800" b="1" dirty="0">
                <a:latin typeface="Times New Roman" panose="02020603050405020304" pitchFamily="18" charset="0"/>
                <a:ea typeface="Calibri" panose="020F0502020204030204" pitchFamily="34" charset="0"/>
                <a:cs typeface="Times New Roman" panose="02020603050405020304" pitchFamily="18" charset="0"/>
              </a:rPr>
              <a:t>apie 3000 mokinių</a:t>
            </a:r>
            <a:r>
              <a:rPr lang="lt-LT" sz="2800" dirty="0">
                <a:latin typeface="Times New Roman" panose="02020603050405020304" pitchFamily="18" charset="0"/>
                <a:ea typeface="Calibri" panose="020F0502020204030204" pitchFamily="34" charset="0"/>
                <a:cs typeface="Times New Roman" panose="02020603050405020304" pitchFamily="18" charset="0"/>
              </a:rPr>
              <a:t>, iš jų </a:t>
            </a:r>
            <a:r>
              <a:rPr lang="lt-LT" sz="2800" b="1" dirty="0">
                <a:latin typeface="Times New Roman" panose="02020603050405020304" pitchFamily="18" charset="0"/>
                <a:ea typeface="Calibri" panose="020F0502020204030204" pitchFamily="34" charset="0"/>
                <a:cs typeface="Times New Roman" panose="02020603050405020304" pitchFamily="18" charset="0"/>
              </a:rPr>
              <a:t>50</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lt-LT" sz="2800" b="1" dirty="0">
                <a:latin typeface="Times New Roman" panose="02020603050405020304" pitchFamily="18" charset="0"/>
                <a:ea typeface="Calibri" panose="020F0502020204030204" pitchFamily="34" charset="0"/>
                <a:cs typeface="Times New Roman" panose="02020603050405020304" pitchFamily="18" charset="0"/>
              </a:rPr>
              <a:t> </a:t>
            </a:r>
            <a:r>
              <a:rPr lang="lt-LT" sz="2800" dirty="0">
                <a:latin typeface="Times New Roman" panose="02020603050405020304" pitchFamily="18" charset="0"/>
                <a:ea typeface="Calibri" panose="020F0502020204030204" pitchFamily="34" charset="0"/>
                <a:cs typeface="Times New Roman" panose="02020603050405020304" pitchFamily="18" charset="0"/>
              </a:rPr>
              <a:t>vežami mokyklų autobusais.</a:t>
            </a:r>
          </a:p>
        </p:txBody>
      </p:sp>
    </p:spTree>
    <p:extLst>
      <p:ext uri="{BB962C8B-B14F-4D97-AF65-F5344CB8AC3E}">
        <p14:creationId xmlns:p14="http://schemas.microsoft.com/office/powerpoint/2010/main" val="2189344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aizdo rezultatas pagal uÅ¾klausÄ âkauno rajono logoâ">
            <a:extLst>
              <a:ext uri="{FF2B5EF4-FFF2-40B4-BE49-F238E27FC236}">
                <a16:creationId xmlns:a16="http://schemas.microsoft.com/office/drawing/2014/main" id="{E4F640CF-0544-4BA2-BCB1-11EF89C49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9" y="0"/>
            <a:ext cx="510526" cy="508257"/>
          </a:xfrm>
          <a:prstGeom prst="rect">
            <a:avLst/>
          </a:prstGeom>
          <a:noFill/>
          <a:extLst>
            <a:ext uri="{909E8E84-426E-40DD-AFC4-6F175D3DCCD1}">
              <a14:hiddenFill xmlns:a14="http://schemas.microsoft.com/office/drawing/2010/main">
                <a:solidFill>
                  <a:srgbClr val="FFFFFF"/>
                </a:solidFill>
              </a14:hiddenFill>
            </a:ext>
          </a:extLst>
        </p:spPr>
      </p:pic>
      <p:sp>
        <p:nvSpPr>
          <p:cNvPr id="2" name="Pavadinimas 1">
            <a:extLst>
              <a:ext uri="{FF2B5EF4-FFF2-40B4-BE49-F238E27FC236}">
                <a16:creationId xmlns:a16="http://schemas.microsoft.com/office/drawing/2014/main" id="{BA8FFCD8-407F-4E2F-95AB-EAADCFB29C7D}"/>
              </a:ext>
            </a:extLst>
          </p:cNvPr>
          <p:cNvSpPr>
            <a:spLocks noGrp="1"/>
          </p:cNvSpPr>
          <p:nvPr>
            <p:ph type="title"/>
          </p:nvPr>
        </p:nvSpPr>
        <p:spPr>
          <a:xfrm>
            <a:off x="1020498" y="-53383"/>
            <a:ext cx="10058400" cy="641157"/>
          </a:xfrm>
        </p:spPr>
        <p:txBody>
          <a:bodyPr>
            <a:noAutofit/>
          </a:bodyPr>
          <a:lstStyle/>
          <a:p>
            <a:pPr algn="ctr"/>
            <a:r>
              <a:rPr lang="lt-LT" sz="3200" b="1" dirty="0">
                <a:latin typeface="Times New Roman" panose="02020603050405020304" pitchFamily="18" charset="0"/>
                <a:cs typeface="Times New Roman" panose="02020603050405020304" pitchFamily="18" charset="0"/>
              </a:rPr>
              <a:t>Švietimo kokybės </a:t>
            </a:r>
            <a:r>
              <a:rPr lang="en-US" sz="3200" b="1" dirty="0" err="1">
                <a:latin typeface="Times New Roman" panose="02020603050405020304" pitchFamily="18" charset="0"/>
                <a:cs typeface="Times New Roman" panose="02020603050405020304" pitchFamily="18" charset="0"/>
              </a:rPr>
              <a:t>rodikliai</a:t>
            </a:r>
            <a:r>
              <a:rPr lang="lt-LT" sz="32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graphicFrame>
        <p:nvGraphicFramePr>
          <p:cNvPr id="3" name="Lentelė 2">
            <a:extLst>
              <a:ext uri="{FF2B5EF4-FFF2-40B4-BE49-F238E27FC236}">
                <a16:creationId xmlns:a16="http://schemas.microsoft.com/office/drawing/2014/main" id="{71EF9520-2C37-41A0-A28E-E7A6A8F8EC83}"/>
              </a:ext>
            </a:extLst>
          </p:cNvPr>
          <p:cNvGraphicFramePr>
            <a:graphicFrameLocks noGrp="1"/>
          </p:cNvGraphicFramePr>
          <p:nvPr>
            <p:extLst>
              <p:ext uri="{D42A27DB-BD31-4B8C-83A1-F6EECF244321}">
                <p14:modId xmlns:p14="http://schemas.microsoft.com/office/powerpoint/2010/main" val="3995111005"/>
              </p:ext>
            </p:extLst>
          </p:nvPr>
        </p:nvGraphicFramePr>
        <p:xfrm>
          <a:off x="146462" y="534390"/>
          <a:ext cx="11899076" cy="6276008"/>
        </p:xfrm>
        <a:graphic>
          <a:graphicData uri="http://schemas.openxmlformats.org/drawingml/2006/table">
            <a:tbl>
              <a:tblPr firstRow="1" firstCol="1" bandRow="1">
                <a:tableStyleId>{5940675A-B579-460E-94D1-54222C63F5DA}</a:tableStyleId>
              </a:tblPr>
              <a:tblGrid>
                <a:gridCol w="9868394">
                  <a:extLst>
                    <a:ext uri="{9D8B030D-6E8A-4147-A177-3AD203B41FA5}">
                      <a16:colId xmlns:a16="http://schemas.microsoft.com/office/drawing/2014/main" val="2408523429"/>
                    </a:ext>
                  </a:extLst>
                </a:gridCol>
                <a:gridCol w="807522">
                  <a:extLst>
                    <a:ext uri="{9D8B030D-6E8A-4147-A177-3AD203B41FA5}">
                      <a16:colId xmlns:a16="http://schemas.microsoft.com/office/drawing/2014/main" val="1925656449"/>
                    </a:ext>
                  </a:extLst>
                </a:gridCol>
                <a:gridCol w="828312">
                  <a:extLst>
                    <a:ext uri="{9D8B030D-6E8A-4147-A177-3AD203B41FA5}">
                      <a16:colId xmlns:a16="http://schemas.microsoft.com/office/drawing/2014/main" val="238699776"/>
                    </a:ext>
                  </a:extLst>
                </a:gridCol>
                <a:gridCol w="394848">
                  <a:extLst>
                    <a:ext uri="{9D8B030D-6E8A-4147-A177-3AD203B41FA5}">
                      <a16:colId xmlns:a16="http://schemas.microsoft.com/office/drawing/2014/main" val="1999035274"/>
                    </a:ext>
                  </a:extLst>
                </a:gridCol>
              </a:tblGrid>
              <a:tr h="278190">
                <a:tc>
                  <a:txBody>
                    <a:bodyPr/>
                    <a:lstStyle/>
                    <a:p>
                      <a:pPr>
                        <a:lnSpc>
                          <a:spcPct val="107000"/>
                        </a:lnSpc>
                        <a:spcAft>
                          <a:spcPts val="800"/>
                        </a:spcAft>
                      </a:pPr>
                      <a:r>
                        <a:rPr lang="lt-LT" sz="1600" dirty="0">
                          <a:effectLst/>
                          <a:latin typeface="Times New Roman" panose="02020603050405020304" pitchFamily="18" charset="0"/>
                          <a:cs typeface="Times New Roman" panose="02020603050405020304" pitchFamily="18" charset="0"/>
                        </a:rPr>
                        <a:t>Savivaldybės BUM mokinių skaičiaus pokytis  (proc.) per trejus metus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FFC000"/>
                    </a:solidFill>
                  </a:tcPr>
                </a:tc>
                <a:tc>
                  <a:txBody>
                    <a:bodyPr/>
                    <a:lstStyle/>
                    <a:p>
                      <a:pPr algn="ctr">
                        <a:lnSpc>
                          <a:spcPct val="107000"/>
                        </a:lnSpc>
                        <a:spcAft>
                          <a:spcPts val="800"/>
                        </a:spcAft>
                      </a:pPr>
                      <a:r>
                        <a:rPr lang="lt-LT" sz="1600" dirty="0">
                          <a:effectLst/>
                          <a:latin typeface="Times New Roman" panose="02020603050405020304" pitchFamily="18" charset="0"/>
                          <a:cs typeface="Times New Roman" panose="02020603050405020304" pitchFamily="18" charset="0"/>
                        </a:rPr>
                        <a:t>2,6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6</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rowSpan="6">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Kontekstas</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vert="vert270">
                    <a:solidFill>
                      <a:srgbClr val="FFC000"/>
                    </a:solidFill>
                  </a:tcPr>
                </a:tc>
                <a:extLst>
                  <a:ext uri="{0D108BD9-81ED-4DB2-BD59-A6C34878D82A}">
                    <a16:rowId xmlns:a16="http://schemas.microsoft.com/office/drawing/2014/main" val="1305472074"/>
                  </a:ext>
                </a:extLst>
              </a:tr>
              <a:tr h="278190">
                <a:tc>
                  <a:txBody>
                    <a:bodyPr/>
                    <a:lstStyle/>
                    <a:p>
                      <a:pPr>
                        <a:lnSpc>
                          <a:spcPct val="107000"/>
                        </a:lnSpc>
                        <a:spcAft>
                          <a:spcPts val="800"/>
                        </a:spcAft>
                      </a:pPr>
                      <a:r>
                        <a:rPr lang="lt-LT" sz="1600" dirty="0">
                          <a:effectLst/>
                          <a:latin typeface="Times New Roman" panose="02020603050405020304" pitchFamily="18" charset="0"/>
                          <a:cs typeface="Times New Roman" panose="02020603050405020304" pitchFamily="18" charset="0"/>
                        </a:rPr>
                        <a:t>Savivaldybės darbingo amžiaus gyventojų, neturinčių darbo, dalis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FFC000"/>
                    </a:solidFill>
                  </a:tcPr>
                </a:tc>
                <a:tc>
                  <a:txBody>
                    <a:bodyPr/>
                    <a:lstStyle/>
                    <a:p>
                      <a:pPr algn="ctr">
                        <a:lnSpc>
                          <a:spcPct val="107000"/>
                        </a:lnSpc>
                        <a:spcAft>
                          <a:spcPts val="800"/>
                        </a:spcAft>
                      </a:pPr>
                      <a:r>
                        <a:rPr lang="lt-LT" sz="1600" dirty="0">
                          <a:effectLst/>
                          <a:latin typeface="Times New Roman" panose="02020603050405020304" pitchFamily="18" charset="0"/>
                          <a:cs typeface="Times New Roman" panose="02020603050405020304" pitchFamily="18" charset="0"/>
                        </a:rPr>
                        <a:t>7,7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11,1</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vMerge="1">
                  <a:txBody>
                    <a:bodyPr/>
                    <a:lstStyle/>
                    <a:p>
                      <a:endParaRPr lang="en-US"/>
                    </a:p>
                  </a:txBody>
                  <a:tcPr/>
                </a:tc>
                <a:extLst>
                  <a:ext uri="{0D108BD9-81ED-4DB2-BD59-A6C34878D82A}">
                    <a16:rowId xmlns:a16="http://schemas.microsoft.com/office/drawing/2014/main" val="555056646"/>
                  </a:ext>
                </a:extLst>
              </a:tr>
              <a:tr h="278190">
                <a:tc>
                  <a:txBody>
                    <a:bodyPr/>
                    <a:lstStyle/>
                    <a:p>
                      <a:pPr>
                        <a:lnSpc>
                          <a:spcPct val="107000"/>
                        </a:lnSpc>
                        <a:spcAft>
                          <a:spcPts val="800"/>
                        </a:spcAft>
                      </a:pPr>
                      <a:r>
                        <a:rPr lang="lt-LT" sz="1600" dirty="0">
                          <a:effectLst/>
                          <a:latin typeface="Times New Roman" panose="02020603050405020304" pitchFamily="18" charset="0"/>
                          <a:cs typeface="Times New Roman" panose="02020603050405020304" pitchFamily="18" charset="0"/>
                        </a:rPr>
                        <a:t>Vidutinis savivaldybės gyventojo darbo užmokestis (</a:t>
                      </a:r>
                      <a:r>
                        <a:rPr lang="lt-LT" sz="1600" dirty="0" err="1">
                          <a:effectLst/>
                          <a:latin typeface="Times New Roman" panose="02020603050405020304" pitchFamily="18" charset="0"/>
                          <a:cs typeface="Times New Roman" panose="02020603050405020304" pitchFamily="18" charset="0"/>
                        </a:rPr>
                        <a:t>neto</a:t>
                      </a:r>
                      <a:r>
                        <a:rPr lang="lt-LT" sz="1600" dirty="0">
                          <a:effectLst/>
                          <a:latin typeface="Times New Roman" panose="02020603050405020304" pitchFamily="18" charset="0"/>
                          <a:cs typeface="Times New Roman" panose="02020603050405020304" pitchFamily="18" charset="0"/>
                        </a:rPr>
                        <a:t> Eur)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FFC000"/>
                    </a:solidFill>
                  </a:tcPr>
                </a:tc>
                <a:tc>
                  <a:txBody>
                    <a:bodyPr/>
                    <a:lstStyle/>
                    <a:p>
                      <a:pPr algn="ctr">
                        <a:lnSpc>
                          <a:spcPct val="107000"/>
                        </a:lnSpc>
                        <a:spcAft>
                          <a:spcPts val="800"/>
                        </a:spcAft>
                      </a:pPr>
                      <a:r>
                        <a:rPr lang="lt-LT" sz="1600" dirty="0">
                          <a:effectLst/>
                          <a:latin typeface="Times New Roman" panose="02020603050405020304" pitchFamily="18" charset="0"/>
                          <a:cs typeface="Times New Roman" panose="02020603050405020304" pitchFamily="18" charset="0"/>
                        </a:rPr>
                        <a:t>788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878</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vMerge="1">
                  <a:txBody>
                    <a:bodyPr/>
                    <a:lstStyle/>
                    <a:p>
                      <a:endParaRPr lang="en-US"/>
                    </a:p>
                  </a:txBody>
                  <a:tcPr/>
                </a:tc>
                <a:extLst>
                  <a:ext uri="{0D108BD9-81ED-4DB2-BD59-A6C34878D82A}">
                    <a16:rowId xmlns:a16="http://schemas.microsoft.com/office/drawing/2014/main" val="4291070744"/>
                  </a:ext>
                </a:extLst>
              </a:tr>
              <a:tr h="317147">
                <a:tc>
                  <a:txBody>
                    <a:bodyPr/>
                    <a:lstStyle/>
                    <a:p>
                      <a:pPr>
                        <a:lnSpc>
                          <a:spcPct val="107000"/>
                        </a:lnSpc>
                        <a:spcAft>
                          <a:spcPts val="800"/>
                        </a:spcAft>
                      </a:pPr>
                      <a:r>
                        <a:rPr lang="lt-LT" sz="1600" dirty="0">
                          <a:effectLst/>
                          <a:latin typeface="Times New Roman" panose="02020603050405020304" pitchFamily="18" charset="0"/>
                          <a:cs typeface="Times New Roman" panose="02020603050405020304" pitchFamily="18" charset="0"/>
                        </a:rPr>
                        <a:t>Mokinių, neturėjusių jokio kompiuterio ir galimybės prisijungti prie interneto tinklo, dalis (proc.) 2020 m. kovo mėnesį</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FFC000"/>
                    </a:solidFill>
                  </a:tcPr>
                </a:tc>
                <a:tc>
                  <a:txBody>
                    <a:bodyPr/>
                    <a:lstStyle/>
                    <a:p>
                      <a:pPr algn="ctr">
                        <a:lnSpc>
                          <a:spcPct val="107000"/>
                        </a:lnSpc>
                        <a:spcAft>
                          <a:spcPts val="800"/>
                        </a:spcAft>
                      </a:pPr>
                      <a:r>
                        <a:rPr lang="lt-LT" sz="1600">
                          <a:effectLst/>
                          <a:latin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tc>
                <a:tc>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2,6</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FFFF00"/>
                    </a:solidFill>
                  </a:tcPr>
                </a:tc>
                <a:tc vMerge="1">
                  <a:txBody>
                    <a:bodyPr/>
                    <a:lstStyle/>
                    <a:p>
                      <a:endParaRPr lang="en-US"/>
                    </a:p>
                  </a:txBody>
                  <a:tcPr/>
                </a:tc>
                <a:extLst>
                  <a:ext uri="{0D108BD9-81ED-4DB2-BD59-A6C34878D82A}">
                    <a16:rowId xmlns:a16="http://schemas.microsoft.com/office/drawing/2014/main" val="468706933"/>
                  </a:ext>
                </a:extLst>
              </a:tr>
              <a:tr h="317147">
                <a:tc>
                  <a:txBody>
                    <a:bodyPr/>
                    <a:lstStyle/>
                    <a:p>
                      <a:pPr>
                        <a:lnSpc>
                          <a:spcPct val="107000"/>
                        </a:lnSpc>
                        <a:spcAft>
                          <a:spcPts val="800"/>
                        </a:spcAft>
                      </a:pPr>
                      <a:r>
                        <a:rPr lang="lt-LT" sz="1600" dirty="0">
                          <a:effectLst/>
                          <a:latin typeface="Times New Roman" panose="02020603050405020304" pitchFamily="18" charset="0"/>
                          <a:cs typeface="Times New Roman" panose="02020603050405020304" pitchFamily="18" charset="0"/>
                        </a:rPr>
                        <a:t>Per pandemijos laikotarpį (iki 2021-05-31 imtinai) žinomų SARS-CoV-2 užsikrėtusių mokytojų dalis (proc.)</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FFC000"/>
                    </a:solidFill>
                  </a:tcPr>
                </a:tc>
                <a:tc>
                  <a:txBody>
                    <a:bodyPr/>
                    <a:lstStyle/>
                    <a:p>
                      <a:pPr algn="ctr">
                        <a:lnSpc>
                          <a:spcPct val="107000"/>
                        </a:lnSpc>
                        <a:spcAft>
                          <a:spcPts val="800"/>
                        </a:spcAft>
                      </a:pPr>
                      <a:r>
                        <a:rPr lang="lt-LT" sz="1600">
                          <a:effectLst/>
                          <a:latin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tc>
                <a:tc>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13,4</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FFFF00"/>
                    </a:solidFill>
                  </a:tcPr>
                </a:tc>
                <a:tc vMerge="1">
                  <a:txBody>
                    <a:bodyPr/>
                    <a:lstStyle/>
                    <a:p>
                      <a:endParaRPr lang="en-US"/>
                    </a:p>
                  </a:txBody>
                  <a:tcPr/>
                </a:tc>
                <a:extLst>
                  <a:ext uri="{0D108BD9-81ED-4DB2-BD59-A6C34878D82A}">
                    <a16:rowId xmlns:a16="http://schemas.microsoft.com/office/drawing/2014/main" val="4046017512"/>
                  </a:ext>
                </a:extLst>
              </a:tr>
              <a:tr h="278190">
                <a:tc>
                  <a:txBody>
                    <a:bodyPr/>
                    <a:lstStyle/>
                    <a:p>
                      <a:pPr>
                        <a:lnSpc>
                          <a:spcPct val="107000"/>
                        </a:lnSpc>
                        <a:spcAft>
                          <a:spcPts val="800"/>
                        </a:spcAft>
                      </a:pPr>
                      <a:r>
                        <a:rPr lang="lt-LT" sz="1600" dirty="0">
                          <a:effectLst/>
                          <a:latin typeface="Times New Roman" panose="02020603050405020304" pitchFamily="18" charset="0"/>
                          <a:cs typeface="Times New Roman" panose="02020603050405020304" pitchFamily="18" charset="0"/>
                        </a:rPr>
                        <a:t>Nemokamai maitinamų mokinių dalis (proc.)</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FFC000"/>
                    </a:solidFill>
                  </a:tcPr>
                </a:tc>
                <a:tc>
                  <a:txBody>
                    <a:bodyPr/>
                    <a:lstStyle/>
                    <a:p>
                      <a:pPr algn="ctr">
                        <a:lnSpc>
                          <a:spcPct val="107000"/>
                        </a:lnSpc>
                        <a:spcAft>
                          <a:spcPts val="800"/>
                        </a:spcAft>
                      </a:pPr>
                      <a:r>
                        <a:rPr lang="lt-LT" sz="1600" dirty="0">
                          <a:effectLst/>
                          <a:latin typeface="Times New Roman" panose="02020603050405020304" pitchFamily="18" charset="0"/>
                          <a:cs typeface="Times New Roman" panose="02020603050405020304" pitchFamily="18" charset="0"/>
                        </a:rPr>
                        <a:t>10,6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9,5</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vMerge="1">
                  <a:txBody>
                    <a:bodyPr/>
                    <a:lstStyle/>
                    <a:p>
                      <a:endParaRPr lang="en-US"/>
                    </a:p>
                  </a:txBody>
                  <a:tcPr/>
                </a:tc>
                <a:extLst>
                  <a:ext uri="{0D108BD9-81ED-4DB2-BD59-A6C34878D82A}">
                    <a16:rowId xmlns:a16="http://schemas.microsoft.com/office/drawing/2014/main" val="4094223681"/>
                  </a:ext>
                </a:extLst>
              </a:tr>
              <a:tr h="278190">
                <a:tc>
                  <a:txBody>
                    <a:bodyPr/>
                    <a:lstStyle/>
                    <a:p>
                      <a:pPr>
                        <a:lnSpc>
                          <a:spcPct val="107000"/>
                        </a:lnSpc>
                        <a:spcBef>
                          <a:spcPts val="1200"/>
                        </a:spcBef>
                        <a:spcAft>
                          <a:spcPts val="800"/>
                        </a:spcAft>
                      </a:pPr>
                      <a:r>
                        <a:rPr lang="lt-LT" sz="1600" dirty="0">
                          <a:effectLst/>
                          <a:latin typeface="Times New Roman" panose="02020603050405020304" pitchFamily="18" charset="0"/>
                          <a:cs typeface="Times New Roman" panose="02020603050405020304" pitchFamily="18" charset="0"/>
                        </a:rPr>
                        <a:t>Aukštos kvalifikacijos mokytojų dalis (proc.)</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chemeClr val="bg2"/>
                    </a:solidFill>
                  </a:tcPr>
                </a:tc>
                <a:tc>
                  <a:txBody>
                    <a:bodyPr/>
                    <a:lstStyle/>
                    <a:p>
                      <a:pPr algn="ctr">
                        <a:lnSpc>
                          <a:spcPct val="107000"/>
                        </a:lnSpc>
                        <a:spcAft>
                          <a:spcPts val="800"/>
                        </a:spcAft>
                      </a:pPr>
                      <a:r>
                        <a:rPr lang="lt-LT" sz="1600" dirty="0">
                          <a:effectLst/>
                          <a:latin typeface="Times New Roman" panose="02020603050405020304" pitchFamily="18" charset="0"/>
                          <a:cs typeface="Times New Roman" panose="02020603050405020304" pitchFamily="18" charset="0"/>
                        </a:rPr>
                        <a:t>47,2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FFFF00"/>
                    </a:solidFill>
                  </a:tcPr>
                </a:tc>
                <a:tc>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46</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FFFF00"/>
                    </a:solidFill>
                  </a:tcPr>
                </a:tc>
                <a:tc rowSpan="7">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Indėlis</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vert="vert270">
                    <a:solidFill>
                      <a:schemeClr val="bg2">
                        <a:lumMod val="90000"/>
                      </a:schemeClr>
                    </a:solidFill>
                  </a:tcPr>
                </a:tc>
                <a:extLst>
                  <a:ext uri="{0D108BD9-81ED-4DB2-BD59-A6C34878D82A}">
                    <a16:rowId xmlns:a16="http://schemas.microsoft.com/office/drawing/2014/main" val="2202357753"/>
                  </a:ext>
                </a:extLst>
              </a:tr>
              <a:tr h="278190">
                <a:tc>
                  <a:txBody>
                    <a:bodyPr/>
                    <a:lstStyle/>
                    <a:p>
                      <a:pPr>
                        <a:lnSpc>
                          <a:spcPct val="107000"/>
                        </a:lnSpc>
                        <a:spcAft>
                          <a:spcPts val="800"/>
                        </a:spcAft>
                      </a:pPr>
                      <a:r>
                        <a:rPr lang="lt-LT" sz="1600" dirty="0">
                          <a:effectLst/>
                          <a:latin typeface="Times New Roman" panose="02020603050405020304" pitchFamily="18" charset="0"/>
                          <a:cs typeface="Times New Roman" panose="02020603050405020304" pitchFamily="18" charset="0"/>
                        </a:rPr>
                        <a:t>Mokytojo vidutinis pamokinis darbo krūvis (kontaktinės valandos)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chemeClr val="bg2"/>
                    </a:solidFill>
                  </a:tcPr>
                </a:tc>
                <a:tc>
                  <a:txBody>
                    <a:bodyPr/>
                    <a:lstStyle/>
                    <a:p>
                      <a:pPr algn="ctr">
                        <a:lnSpc>
                          <a:spcPct val="107000"/>
                        </a:lnSpc>
                        <a:spcAft>
                          <a:spcPts val="800"/>
                        </a:spcAft>
                      </a:pPr>
                      <a:r>
                        <a:rPr lang="lt-LT" sz="1600" dirty="0">
                          <a:effectLst/>
                          <a:latin typeface="Times New Roman" panose="02020603050405020304" pitchFamily="18" charset="0"/>
                          <a:cs typeface="Times New Roman" panose="02020603050405020304" pitchFamily="18" charset="0"/>
                        </a:rPr>
                        <a:t>723,8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745</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vMerge="1">
                  <a:txBody>
                    <a:bodyPr/>
                    <a:lstStyle/>
                    <a:p>
                      <a:endParaRPr lang="en-US"/>
                    </a:p>
                  </a:txBody>
                  <a:tcPr/>
                </a:tc>
                <a:extLst>
                  <a:ext uri="{0D108BD9-81ED-4DB2-BD59-A6C34878D82A}">
                    <a16:rowId xmlns:a16="http://schemas.microsoft.com/office/drawing/2014/main" val="2137032245"/>
                  </a:ext>
                </a:extLst>
              </a:tr>
              <a:tr h="278190">
                <a:tc>
                  <a:txBody>
                    <a:bodyPr/>
                    <a:lstStyle/>
                    <a:p>
                      <a:pPr>
                        <a:lnSpc>
                          <a:spcPct val="107000"/>
                        </a:lnSpc>
                        <a:spcAft>
                          <a:spcPts val="800"/>
                        </a:spcAft>
                      </a:pPr>
                      <a:r>
                        <a:rPr lang="lt-LT" sz="1600" dirty="0">
                          <a:effectLst/>
                          <a:latin typeface="Times New Roman" panose="02020603050405020304" pitchFamily="18" charset="0"/>
                          <a:cs typeface="Times New Roman" panose="02020603050405020304" pitchFamily="18" charset="0"/>
                        </a:rPr>
                        <a:t>Visą etatą arba didesnį krūvį turinčių mokytojų dalis (proc.)</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chemeClr val="bg2"/>
                    </a:solidFill>
                  </a:tcPr>
                </a:tc>
                <a:tc>
                  <a:txBody>
                    <a:bodyPr/>
                    <a:lstStyle/>
                    <a:p>
                      <a:pPr algn="ctr">
                        <a:lnSpc>
                          <a:spcPct val="107000"/>
                        </a:lnSpc>
                        <a:spcAft>
                          <a:spcPts val="800"/>
                        </a:spcAft>
                      </a:pPr>
                      <a:r>
                        <a:rPr lang="lt-LT" sz="1600">
                          <a:effectLst/>
                          <a:latin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tc>
                <a:tc>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61</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vMerge="1">
                  <a:txBody>
                    <a:bodyPr/>
                    <a:lstStyle/>
                    <a:p>
                      <a:endParaRPr lang="en-US"/>
                    </a:p>
                  </a:txBody>
                  <a:tcPr/>
                </a:tc>
                <a:extLst>
                  <a:ext uri="{0D108BD9-81ED-4DB2-BD59-A6C34878D82A}">
                    <a16:rowId xmlns:a16="http://schemas.microsoft.com/office/drawing/2014/main" val="1002713493"/>
                  </a:ext>
                </a:extLst>
              </a:tr>
              <a:tr h="278190">
                <a:tc>
                  <a:txBody>
                    <a:bodyPr/>
                    <a:lstStyle/>
                    <a:p>
                      <a:pPr>
                        <a:lnSpc>
                          <a:spcPct val="107000"/>
                        </a:lnSpc>
                        <a:spcAft>
                          <a:spcPts val="800"/>
                        </a:spcAft>
                      </a:pPr>
                      <a:r>
                        <a:rPr lang="lt-LT" sz="1600" dirty="0">
                          <a:effectLst/>
                          <a:latin typeface="Times New Roman" panose="02020603050405020304" pitchFamily="18" charset="0"/>
                          <a:cs typeface="Times New Roman" panose="02020603050405020304" pitchFamily="18" charset="0"/>
                        </a:rPr>
                        <a:t>Vienai sąlyginei mokytojo pareigybei tenkančių mokinių skaičius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chemeClr val="bg2"/>
                    </a:solidFill>
                  </a:tcPr>
                </a:tc>
                <a:tc>
                  <a:txBody>
                    <a:bodyPr/>
                    <a:lstStyle/>
                    <a:p>
                      <a:pPr algn="ctr">
                        <a:lnSpc>
                          <a:spcPct val="107000"/>
                        </a:lnSpc>
                        <a:spcAft>
                          <a:spcPts val="800"/>
                        </a:spcAft>
                      </a:pPr>
                      <a:r>
                        <a:rPr lang="lt-LT" sz="1600" dirty="0">
                          <a:effectLst/>
                          <a:latin typeface="Times New Roman" panose="02020603050405020304" pitchFamily="18" charset="0"/>
                          <a:cs typeface="Times New Roman" panose="02020603050405020304" pitchFamily="18" charset="0"/>
                        </a:rPr>
                        <a:t>12,9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13,0</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vMerge="1">
                  <a:txBody>
                    <a:bodyPr/>
                    <a:lstStyle/>
                    <a:p>
                      <a:endParaRPr lang="en-US"/>
                    </a:p>
                  </a:txBody>
                  <a:tcPr/>
                </a:tc>
                <a:extLst>
                  <a:ext uri="{0D108BD9-81ED-4DB2-BD59-A6C34878D82A}">
                    <a16:rowId xmlns:a16="http://schemas.microsoft.com/office/drawing/2014/main" val="1979095763"/>
                  </a:ext>
                </a:extLst>
              </a:tr>
              <a:tr h="278190">
                <a:tc>
                  <a:txBody>
                    <a:bodyPr/>
                    <a:lstStyle/>
                    <a:p>
                      <a:pPr>
                        <a:lnSpc>
                          <a:spcPct val="107000"/>
                        </a:lnSpc>
                        <a:spcAft>
                          <a:spcPts val="800"/>
                        </a:spcAft>
                      </a:pPr>
                      <a:r>
                        <a:rPr lang="lt-LT" sz="1600" dirty="0">
                          <a:effectLst/>
                          <a:latin typeface="Times New Roman" panose="02020603050405020304" pitchFamily="18" charset="0"/>
                          <a:cs typeface="Times New Roman" panose="02020603050405020304" pitchFamily="18" charset="0"/>
                        </a:rPr>
                        <a:t>Mokinių, tenkančių vienam BUM administracijos nariui, skaičius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chemeClr val="bg2"/>
                    </a:solidFill>
                  </a:tcPr>
                </a:tc>
                <a:tc>
                  <a:txBody>
                    <a:bodyPr/>
                    <a:lstStyle/>
                    <a:p>
                      <a:pPr algn="ctr">
                        <a:lnSpc>
                          <a:spcPct val="107000"/>
                        </a:lnSpc>
                        <a:spcAft>
                          <a:spcPts val="800"/>
                        </a:spcAft>
                      </a:pPr>
                      <a:r>
                        <a:rPr lang="lt-LT" sz="1600" dirty="0">
                          <a:effectLst/>
                          <a:latin typeface="Times New Roman" panose="02020603050405020304" pitchFamily="18" charset="0"/>
                          <a:cs typeface="Times New Roman" panose="02020603050405020304" pitchFamily="18" charset="0"/>
                        </a:rPr>
                        <a:t>169,2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172</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vMerge="1">
                  <a:txBody>
                    <a:bodyPr/>
                    <a:lstStyle/>
                    <a:p>
                      <a:endParaRPr lang="en-US"/>
                    </a:p>
                  </a:txBody>
                  <a:tcPr/>
                </a:tc>
                <a:extLst>
                  <a:ext uri="{0D108BD9-81ED-4DB2-BD59-A6C34878D82A}">
                    <a16:rowId xmlns:a16="http://schemas.microsoft.com/office/drawing/2014/main" val="135365218"/>
                  </a:ext>
                </a:extLst>
              </a:tr>
              <a:tr h="278190">
                <a:tc>
                  <a:txBody>
                    <a:bodyPr/>
                    <a:lstStyle/>
                    <a:p>
                      <a:pP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Švietimo pagalbos specialistų, tenkančių 100 mokinių, skaičius</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chemeClr val="bg2"/>
                    </a:solidFill>
                  </a:tcPr>
                </a:tc>
                <a:tc>
                  <a:txBody>
                    <a:bodyPr/>
                    <a:lstStyle/>
                    <a:p>
                      <a:pPr algn="ctr">
                        <a:lnSpc>
                          <a:spcPct val="107000"/>
                        </a:lnSpc>
                        <a:spcAft>
                          <a:spcPts val="800"/>
                        </a:spcAft>
                      </a:pPr>
                      <a:r>
                        <a:rPr lang="lt-LT" sz="1600" dirty="0">
                          <a:effectLst/>
                          <a:latin typeface="Times New Roman" panose="02020603050405020304" pitchFamily="18" charset="0"/>
                          <a:cs typeface="Times New Roman" panose="02020603050405020304" pitchFamily="18" charset="0"/>
                        </a:rPr>
                        <a:t>0,61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FF0000"/>
                    </a:solidFill>
                  </a:tcPr>
                </a:tc>
                <a:tc>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0,6</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FF0000"/>
                    </a:solidFill>
                  </a:tcPr>
                </a:tc>
                <a:tc vMerge="1">
                  <a:txBody>
                    <a:bodyPr/>
                    <a:lstStyle/>
                    <a:p>
                      <a:endParaRPr lang="en-US"/>
                    </a:p>
                  </a:txBody>
                  <a:tcPr/>
                </a:tc>
                <a:extLst>
                  <a:ext uri="{0D108BD9-81ED-4DB2-BD59-A6C34878D82A}">
                    <a16:rowId xmlns:a16="http://schemas.microsoft.com/office/drawing/2014/main" val="4098857696"/>
                  </a:ext>
                </a:extLst>
              </a:tr>
              <a:tr h="278190">
                <a:tc>
                  <a:txBody>
                    <a:bodyPr/>
                    <a:lstStyle/>
                    <a:p>
                      <a:pPr>
                        <a:lnSpc>
                          <a:spcPct val="107000"/>
                        </a:lnSpc>
                        <a:spcAft>
                          <a:spcPts val="800"/>
                        </a:spcAft>
                      </a:pPr>
                      <a:r>
                        <a:rPr lang="lt-LT" sz="1600" dirty="0">
                          <a:effectLst/>
                          <a:latin typeface="Times New Roman" panose="02020603050405020304" pitchFamily="18" charset="0"/>
                          <a:cs typeface="Times New Roman" panose="02020603050405020304" pitchFamily="18" charset="0"/>
                        </a:rPr>
                        <a:t>Mokyklos patalpų plotas, tenkantis vienam mokiniui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chemeClr val="bg2"/>
                    </a:solidFill>
                  </a:tcPr>
                </a:tc>
                <a:tc>
                  <a:txBody>
                    <a:bodyPr/>
                    <a:lstStyle/>
                    <a:p>
                      <a:pPr algn="ctr">
                        <a:lnSpc>
                          <a:spcPct val="107000"/>
                        </a:lnSpc>
                        <a:spcAft>
                          <a:spcPts val="800"/>
                        </a:spcAft>
                      </a:pPr>
                      <a:r>
                        <a:rPr lang="lt-LT" sz="1600" dirty="0">
                          <a:effectLst/>
                          <a:latin typeface="Times New Roman" panose="02020603050405020304" pitchFamily="18" charset="0"/>
                          <a:cs typeface="Times New Roman" panose="02020603050405020304" pitchFamily="18" charset="0"/>
                        </a:rPr>
                        <a:t>10,1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9,8</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vMerge="1">
                  <a:txBody>
                    <a:bodyPr/>
                    <a:lstStyle/>
                    <a:p>
                      <a:endParaRPr lang="en-US"/>
                    </a:p>
                  </a:txBody>
                  <a:tcPr/>
                </a:tc>
                <a:extLst>
                  <a:ext uri="{0D108BD9-81ED-4DB2-BD59-A6C34878D82A}">
                    <a16:rowId xmlns:a16="http://schemas.microsoft.com/office/drawing/2014/main" val="3238208902"/>
                  </a:ext>
                </a:extLst>
              </a:tr>
              <a:tr h="278190">
                <a:tc>
                  <a:txBody>
                    <a:bodyPr/>
                    <a:lstStyle/>
                    <a:p>
                      <a:pPr>
                        <a:lnSpc>
                          <a:spcPct val="107000"/>
                        </a:lnSpc>
                        <a:spcAft>
                          <a:spcPts val="800"/>
                        </a:spcAft>
                      </a:pPr>
                      <a:r>
                        <a:rPr lang="lt-LT" sz="1600" dirty="0">
                          <a:effectLst/>
                          <a:latin typeface="Times New Roman" panose="02020603050405020304" pitchFamily="18" charset="0"/>
                          <a:cs typeface="Times New Roman" panose="02020603050405020304" pitchFamily="18" charset="0"/>
                        </a:rPr>
                        <a:t>1–8 klasių mokinių, besimokančių jungtinėse klasėse, dalis (proc.)</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chemeClr val="accent4">
                        <a:lumMod val="40000"/>
                        <a:lumOff val="60000"/>
                      </a:schemeClr>
                    </a:solidFill>
                  </a:tcPr>
                </a:tc>
                <a:tc>
                  <a:txBody>
                    <a:bodyPr/>
                    <a:lstStyle/>
                    <a:p>
                      <a:pPr algn="ctr">
                        <a:lnSpc>
                          <a:spcPct val="107000"/>
                        </a:lnSpc>
                        <a:spcAft>
                          <a:spcPts val="800"/>
                        </a:spcAft>
                      </a:pPr>
                      <a:r>
                        <a:rPr lang="lt-LT" sz="1600" dirty="0">
                          <a:effectLst/>
                          <a:latin typeface="Times New Roman" panose="02020603050405020304" pitchFamily="18" charset="0"/>
                          <a:cs typeface="Times New Roman" panose="02020603050405020304" pitchFamily="18" charset="0"/>
                        </a:rPr>
                        <a:t>0,9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0,8</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rowSpan="6">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Procesai</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vert="vert270">
                    <a:solidFill>
                      <a:schemeClr val="accent4">
                        <a:lumMod val="40000"/>
                        <a:lumOff val="60000"/>
                      </a:schemeClr>
                    </a:solidFill>
                  </a:tcPr>
                </a:tc>
                <a:extLst>
                  <a:ext uri="{0D108BD9-81ED-4DB2-BD59-A6C34878D82A}">
                    <a16:rowId xmlns:a16="http://schemas.microsoft.com/office/drawing/2014/main" val="1130542761"/>
                  </a:ext>
                </a:extLst>
              </a:tr>
              <a:tr h="278190">
                <a:tc>
                  <a:txBody>
                    <a:bodyPr/>
                    <a:lstStyle/>
                    <a:p>
                      <a:pPr>
                        <a:lnSpc>
                          <a:spcPct val="107000"/>
                        </a:lnSpc>
                        <a:spcAft>
                          <a:spcPts val="800"/>
                        </a:spcAft>
                      </a:pPr>
                      <a:r>
                        <a:rPr lang="lt-LT" sz="1600" dirty="0">
                          <a:effectLst/>
                          <a:latin typeface="Times New Roman" panose="02020603050405020304" pitchFamily="18" charset="0"/>
                          <a:cs typeface="Times New Roman" panose="02020603050405020304" pitchFamily="18" charset="0"/>
                        </a:rPr>
                        <a:t>Bendrojo ugdymo mokyklų, turinčių mažiau kaip 120 mokinių, dalis (</a:t>
                      </a:r>
                      <a:r>
                        <a:rPr lang="lt-LT" sz="1600" dirty="0" err="1">
                          <a:effectLst/>
                          <a:latin typeface="Times New Roman" panose="02020603050405020304" pitchFamily="18" charset="0"/>
                          <a:cs typeface="Times New Roman" panose="02020603050405020304" pitchFamily="18" charset="0"/>
                        </a:rPr>
                        <a:t>proc</a:t>
                      </a:r>
                      <a:r>
                        <a:rPr lang="lt-LT"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chemeClr val="accent4">
                        <a:lumMod val="40000"/>
                        <a:lumOff val="60000"/>
                      </a:schemeClr>
                    </a:solidFill>
                  </a:tcPr>
                </a:tc>
                <a:tc>
                  <a:txBody>
                    <a:bodyPr/>
                    <a:lstStyle/>
                    <a:p>
                      <a:pPr algn="ctr">
                        <a:lnSpc>
                          <a:spcPct val="107000"/>
                        </a:lnSpc>
                        <a:spcAft>
                          <a:spcPts val="800"/>
                        </a:spcAft>
                      </a:pPr>
                      <a:r>
                        <a:rPr lang="lt-LT" sz="1600">
                          <a:effectLst/>
                          <a:latin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tc>
                <a:tc>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14,8</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FFFF00"/>
                    </a:solidFill>
                  </a:tcPr>
                </a:tc>
                <a:tc vMerge="1">
                  <a:txBody>
                    <a:bodyPr/>
                    <a:lstStyle/>
                    <a:p>
                      <a:endParaRPr lang="en-US"/>
                    </a:p>
                  </a:txBody>
                  <a:tcPr/>
                </a:tc>
                <a:extLst>
                  <a:ext uri="{0D108BD9-81ED-4DB2-BD59-A6C34878D82A}">
                    <a16:rowId xmlns:a16="http://schemas.microsoft.com/office/drawing/2014/main" val="1705001768"/>
                  </a:ext>
                </a:extLst>
              </a:tr>
              <a:tr h="278190">
                <a:tc>
                  <a:txBody>
                    <a:bodyPr/>
                    <a:lstStyle/>
                    <a:p>
                      <a:pPr>
                        <a:lnSpc>
                          <a:spcPct val="107000"/>
                        </a:lnSpc>
                        <a:spcAft>
                          <a:spcPts val="800"/>
                        </a:spcAft>
                      </a:pPr>
                      <a:r>
                        <a:rPr lang="lt-LT" sz="1600" dirty="0">
                          <a:effectLst/>
                          <a:latin typeface="Times New Roman" panose="02020603050405020304" pitchFamily="18" charset="0"/>
                          <a:cs typeface="Times New Roman" panose="02020603050405020304" pitchFamily="18" charset="0"/>
                        </a:rPr>
                        <a:t>Vidutinis BUM klasės komplekto dydis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chemeClr val="accent4">
                        <a:lumMod val="40000"/>
                        <a:lumOff val="60000"/>
                      </a:schemeClr>
                    </a:solidFill>
                  </a:tcPr>
                </a:tc>
                <a:tc>
                  <a:txBody>
                    <a:bodyPr/>
                    <a:lstStyle/>
                    <a:p>
                      <a:pPr algn="ctr">
                        <a:lnSpc>
                          <a:spcPct val="107000"/>
                        </a:lnSpc>
                        <a:spcAft>
                          <a:spcPts val="800"/>
                        </a:spcAft>
                      </a:pPr>
                      <a:r>
                        <a:rPr lang="lt-LT" sz="1600" dirty="0">
                          <a:effectLst/>
                          <a:latin typeface="Times New Roman" panose="02020603050405020304" pitchFamily="18" charset="0"/>
                          <a:cs typeface="Times New Roman" panose="02020603050405020304" pitchFamily="18" charset="0"/>
                        </a:rPr>
                        <a:t>20,5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20,8</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vMerge="1">
                  <a:txBody>
                    <a:bodyPr/>
                    <a:lstStyle/>
                    <a:p>
                      <a:endParaRPr lang="en-US"/>
                    </a:p>
                  </a:txBody>
                  <a:tcPr/>
                </a:tc>
                <a:extLst>
                  <a:ext uri="{0D108BD9-81ED-4DB2-BD59-A6C34878D82A}">
                    <a16:rowId xmlns:a16="http://schemas.microsoft.com/office/drawing/2014/main" val="402018389"/>
                  </a:ext>
                </a:extLst>
              </a:tr>
              <a:tr h="278190">
                <a:tc>
                  <a:txBody>
                    <a:bodyPr/>
                    <a:lstStyle/>
                    <a:p>
                      <a:pPr>
                        <a:lnSpc>
                          <a:spcPct val="107000"/>
                        </a:lnSpc>
                        <a:spcAft>
                          <a:spcPts val="800"/>
                        </a:spcAft>
                      </a:pPr>
                      <a:r>
                        <a:rPr lang="lt-LT" sz="1600" dirty="0">
                          <a:effectLst/>
                          <a:latin typeface="Times New Roman" panose="02020603050405020304" pitchFamily="18" charset="0"/>
                          <a:cs typeface="Times New Roman" panose="02020603050405020304" pitchFamily="18" charset="0"/>
                        </a:rPr>
                        <a:t>3–5 metų vaikų, ugdomų švietimo įstaigose, dalis (proc.)</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chemeClr val="accent4">
                        <a:lumMod val="40000"/>
                        <a:lumOff val="60000"/>
                      </a:schemeClr>
                    </a:solidFill>
                  </a:tcPr>
                </a:tc>
                <a:tc>
                  <a:txBody>
                    <a:bodyPr/>
                    <a:lstStyle/>
                    <a:p>
                      <a:pPr algn="ctr">
                        <a:lnSpc>
                          <a:spcPct val="107000"/>
                        </a:lnSpc>
                        <a:spcAft>
                          <a:spcPts val="800"/>
                        </a:spcAft>
                      </a:pPr>
                      <a:r>
                        <a:rPr lang="lt-LT" sz="1600" dirty="0">
                          <a:effectLst/>
                          <a:latin typeface="Times New Roman" panose="02020603050405020304" pitchFamily="18" charset="0"/>
                          <a:cs typeface="Times New Roman" panose="02020603050405020304" pitchFamily="18" charset="0"/>
                        </a:rPr>
                        <a:t>78,6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FFFF00"/>
                    </a:solidFill>
                  </a:tcPr>
                </a:tc>
                <a:tc>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89,0</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vMerge="1">
                  <a:txBody>
                    <a:bodyPr/>
                    <a:lstStyle/>
                    <a:p>
                      <a:endParaRPr lang="en-US"/>
                    </a:p>
                  </a:txBody>
                  <a:tcPr/>
                </a:tc>
                <a:extLst>
                  <a:ext uri="{0D108BD9-81ED-4DB2-BD59-A6C34878D82A}">
                    <a16:rowId xmlns:a16="http://schemas.microsoft.com/office/drawing/2014/main" val="3119581226"/>
                  </a:ext>
                </a:extLst>
              </a:tr>
              <a:tr h="317147">
                <a:tc>
                  <a:txBody>
                    <a:bodyPr/>
                    <a:lstStyle/>
                    <a:p>
                      <a:pPr>
                        <a:lnSpc>
                          <a:spcPct val="107000"/>
                        </a:lnSpc>
                        <a:spcAft>
                          <a:spcPts val="800"/>
                        </a:spcAft>
                      </a:pPr>
                      <a:r>
                        <a:rPr lang="lt-LT" sz="1600" dirty="0">
                          <a:effectLst/>
                          <a:latin typeface="Times New Roman" panose="02020603050405020304" pitchFamily="18" charset="0"/>
                          <a:cs typeface="Times New Roman" panose="02020603050405020304" pitchFamily="18" charset="0"/>
                        </a:rPr>
                        <a:t>Bendrojo ugdymo mokyklų klasių komplektų, kuriuos sudaro mažiau kaip 8 mokiniai, dalis (proc.)</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chemeClr val="accent4">
                        <a:lumMod val="40000"/>
                        <a:lumOff val="60000"/>
                      </a:schemeClr>
                    </a:solidFill>
                  </a:tcPr>
                </a:tc>
                <a:tc>
                  <a:txBody>
                    <a:bodyPr/>
                    <a:lstStyle/>
                    <a:p>
                      <a:pPr algn="ctr">
                        <a:lnSpc>
                          <a:spcPct val="107000"/>
                        </a:lnSpc>
                        <a:spcAft>
                          <a:spcPts val="800"/>
                        </a:spcAft>
                      </a:pPr>
                      <a:r>
                        <a:rPr lang="lt-LT" sz="1600">
                          <a:effectLst/>
                          <a:latin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tc>
                <a:tc>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0,2</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FFFF00"/>
                    </a:solidFill>
                  </a:tcPr>
                </a:tc>
                <a:tc vMerge="1">
                  <a:txBody>
                    <a:bodyPr/>
                    <a:lstStyle/>
                    <a:p>
                      <a:endParaRPr lang="en-US"/>
                    </a:p>
                  </a:txBody>
                  <a:tcPr/>
                </a:tc>
                <a:extLst>
                  <a:ext uri="{0D108BD9-81ED-4DB2-BD59-A6C34878D82A}">
                    <a16:rowId xmlns:a16="http://schemas.microsoft.com/office/drawing/2014/main" val="3902245748"/>
                  </a:ext>
                </a:extLst>
              </a:tr>
              <a:tr h="317147">
                <a:tc>
                  <a:txBody>
                    <a:bodyPr/>
                    <a:lstStyle/>
                    <a:p>
                      <a:pP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Neformaliojo švietimo galimybėmis mokyklose ir kitur besinaudojančių mokinių dalis (proc.)</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chemeClr val="accent4">
                        <a:lumMod val="40000"/>
                        <a:lumOff val="60000"/>
                      </a:schemeClr>
                    </a:solidFill>
                  </a:tcPr>
                </a:tc>
                <a:tc>
                  <a:txBody>
                    <a:bodyPr/>
                    <a:lstStyle/>
                    <a:p>
                      <a:pPr algn="ctr">
                        <a:lnSpc>
                          <a:spcPct val="107000"/>
                        </a:lnSpc>
                        <a:spcAft>
                          <a:spcPts val="800"/>
                        </a:spcAft>
                      </a:pPr>
                      <a:r>
                        <a:rPr lang="lt-LT" sz="1600" dirty="0">
                          <a:effectLst/>
                          <a:latin typeface="Times New Roman" panose="02020603050405020304" pitchFamily="18" charset="0"/>
                          <a:cs typeface="Times New Roman" panose="02020603050405020304" pitchFamily="18" charset="0"/>
                        </a:rPr>
                        <a:t>47,8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FF0000"/>
                    </a:solidFill>
                  </a:tcPr>
                </a:tc>
                <a:tc>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73,0</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vMerge="1">
                  <a:txBody>
                    <a:bodyPr/>
                    <a:lstStyle/>
                    <a:p>
                      <a:endParaRPr lang="en-US"/>
                    </a:p>
                  </a:txBody>
                  <a:tcPr/>
                </a:tc>
                <a:extLst>
                  <a:ext uri="{0D108BD9-81ED-4DB2-BD59-A6C34878D82A}">
                    <a16:rowId xmlns:a16="http://schemas.microsoft.com/office/drawing/2014/main" val="1451817223"/>
                  </a:ext>
                </a:extLst>
              </a:tr>
              <a:tr h="278190">
                <a:tc>
                  <a:txBody>
                    <a:bodyPr/>
                    <a:lstStyle/>
                    <a:p>
                      <a:pPr>
                        <a:lnSpc>
                          <a:spcPct val="107000"/>
                        </a:lnSpc>
                        <a:spcAft>
                          <a:spcPts val="800"/>
                        </a:spcAft>
                      </a:pPr>
                      <a:r>
                        <a:rPr lang="lt-LT" sz="1600" dirty="0">
                          <a:effectLst/>
                          <a:latin typeface="Times New Roman" panose="02020603050405020304" pitchFamily="18" charset="0"/>
                          <a:cs typeface="Times New Roman" panose="02020603050405020304" pitchFamily="18" charset="0"/>
                        </a:rPr>
                        <a:t>Mokinių, toliau besimokančių po pagrindinio ugdymo programos, dalis 9proc.)</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chemeClr val="accent2">
                        <a:lumMod val="40000"/>
                        <a:lumOff val="60000"/>
                      </a:schemeClr>
                    </a:solidFill>
                  </a:tcPr>
                </a:tc>
                <a:tc>
                  <a:txBody>
                    <a:bodyPr/>
                    <a:lstStyle/>
                    <a:p>
                      <a:pPr algn="ctr">
                        <a:lnSpc>
                          <a:spcPct val="107000"/>
                        </a:lnSpc>
                        <a:spcAft>
                          <a:spcPts val="800"/>
                        </a:spcAft>
                      </a:pPr>
                      <a:r>
                        <a:rPr lang="lt-LT" sz="1600">
                          <a:effectLst/>
                          <a:latin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tc>
                <a:tc>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98,6</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00B050"/>
                    </a:solidFill>
                  </a:tcPr>
                </a:tc>
                <a:tc rowSpan="3">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Rezultatai</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vert="vert270">
                    <a:solidFill>
                      <a:schemeClr val="accent1">
                        <a:lumMod val="40000"/>
                        <a:lumOff val="60000"/>
                      </a:schemeClr>
                    </a:solidFill>
                  </a:tcPr>
                </a:tc>
                <a:extLst>
                  <a:ext uri="{0D108BD9-81ED-4DB2-BD59-A6C34878D82A}">
                    <a16:rowId xmlns:a16="http://schemas.microsoft.com/office/drawing/2014/main" val="3401520565"/>
                  </a:ext>
                </a:extLst>
              </a:tr>
              <a:tr h="278190">
                <a:tc>
                  <a:txBody>
                    <a:bodyPr/>
                    <a:lstStyle/>
                    <a:p>
                      <a:pPr>
                        <a:lnSpc>
                          <a:spcPct val="107000"/>
                        </a:lnSpc>
                        <a:spcAft>
                          <a:spcPts val="800"/>
                        </a:spcAft>
                      </a:pPr>
                      <a:r>
                        <a:rPr lang="lt-LT" sz="1600" dirty="0">
                          <a:effectLst/>
                          <a:latin typeface="Times New Roman" panose="02020603050405020304" pitchFamily="18" charset="0"/>
                          <a:cs typeface="Times New Roman" panose="02020603050405020304" pitchFamily="18" charset="0"/>
                        </a:rPr>
                        <a:t>Dalykinių olimpiadų ir konkursų prizininkų skaičius, tenkantis 10000  mokinių</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chemeClr val="accent2">
                        <a:lumMod val="40000"/>
                        <a:lumOff val="60000"/>
                      </a:schemeClr>
                    </a:solidFill>
                  </a:tcPr>
                </a:tc>
                <a:tc>
                  <a:txBody>
                    <a:bodyPr/>
                    <a:lstStyle/>
                    <a:p>
                      <a:pPr algn="ctr">
                        <a:lnSpc>
                          <a:spcPct val="107000"/>
                        </a:lnSpc>
                        <a:spcAft>
                          <a:spcPts val="800"/>
                        </a:spcAft>
                      </a:pPr>
                      <a:r>
                        <a:rPr lang="lt-LT" sz="1600" dirty="0">
                          <a:effectLst/>
                          <a:latin typeface="Times New Roman" panose="02020603050405020304" pitchFamily="18" charset="0"/>
                          <a:cs typeface="Times New Roman" panose="02020603050405020304" pitchFamily="18" charset="0"/>
                        </a:rPr>
                        <a:t>9,9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FFFF00"/>
                    </a:solidFill>
                  </a:tcPr>
                </a:tc>
                <a:tc>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4,9</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FFFF00"/>
                    </a:solidFill>
                  </a:tcPr>
                </a:tc>
                <a:tc vMerge="1">
                  <a:txBody>
                    <a:bodyPr/>
                    <a:lstStyle/>
                    <a:p>
                      <a:endParaRPr lang="en-US"/>
                    </a:p>
                  </a:txBody>
                  <a:tcPr/>
                </a:tc>
                <a:extLst>
                  <a:ext uri="{0D108BD9-81ED-4DB2-BD59-A6C34878D82A}">
                    <a16:rowId xmlns:a16="http://schemas.microsoft.com/office/drawing/2014/main" val="4122186458"/>
                  </a:ext>
                </a:extLst>
              </a:tr>
              <a:tr h="278190">
                <a:tc>
                  <a:txBody>
                    <a:bodyPr/>
                    <a:lstStyle/>
                    <a:p>
                      <a:pP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Apibendrintas VBE rodiklis</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chemeClr val="accent2">
                        <a:lumMod val="40000"/>
                        <a:lumOff val="60000"/>
                      </a:schemeClr>
                    </a:solidFill>
                  </a:tcPr>
                </a:tc>
                <a:tc>
                  <a:txBody>
                    <a:bodyPr/>
                    <a:lstStyle/>
                    <a:p>
                      <a:pPr algn="ctr">
                        <a:lnSpc>
                          <a:spcPct val="107000"/>
                        </a:lnSpc>
                        <a:spcAft>
                          <a:spcPts val="800"/>
                        </a:spcAft>
                      </a:pPr>
                      <a:r>
                        <a:rPr lang="lt-LT" sz="1600" dirty="0">
                          <a:effectLst/>
                          <a:latin typeface="Times New Roman" panose="02020603050405020304" pitchFamily="18" charset="0"/>
                          <a:cs typeface="Times New Roman" panose="02020603050405020304" pitchFamily="18" charset="0"/>
                        </a:rPr>
                        <a:t>197,4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FFFF00"/>
                    </a:solidFill>
                  </a:tcPr>
                </a:tc>
                <a:tc>
                  <a:txBody>
                    <a:bodyPr/>
                    <a:lstStyle/>
                    <a:p>
                      <a:pPr algn="ctr">
                        <a:lnSpc>
                          <a:spcPct val="107000"/>
                        </a:lnSpc>
                        <a:spcAft>
                          <a:spcPts val="800"/>
                        </a:spcAft>
                      </a:pPr>
                      <a:r>
                        <a:rPr lang="lt-LT" sz="1600" b="1" dirty="0">
                          <a:effectLst/>
                          <a:latin typeface="Times New Roman" panose="02020603050405020304" pitchFamily="18" charset="0"/>
                          <a:cs typeface="Times New Roman" panose="02020603050405020304" pitchFamily="18" charset="0"/>
                        </a:rPr>
                        <a:t>200,7</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07" marR="25207" marT="0" marB="0">
                    <a:solidFill>
                      <a:srgbClr val="FF0000"/>
                    </a:solidFill>
                  </a:tcPr>
                </a:tc>
                <a:tc vMerge="1">
                  <a:txBody>
                    <a:bodyPr/>
                    <a:lstStyle/>
                    <a:p>
                      <a:endParaRPr lang="en-US"/>
                    </a:p>
                  </a:txBody>
                  <a:tcPr/>
                </a:tc>
                <a:extLst>
                  <a:ext uri="{0D108BD9-81ED-4DB2-BD59-A6C34878D82A}">
                    <a16:rowId xmlns:a16="http://schemas.microsoft.com/office/drawing/2014/main" val="440678875"/>
                  </a:ext>
                </a:extLst>
              </a:tr>
            </a:tbl>
          </a:graphicData>
        </a:graphic>
      </p:graphicFrame>
      <p:sp>
        <p:nvSpPr>
          <p:cNvPr id="5" name="TextBox 4">
            <a:extLst>
              <a:ext uri="{FF2B5EF4-FFF2-40B4-BE49-F238E27FC236}">
                <a16:creationId xmlns:a16="http://schemas.microsoft.com/office/drawing/2014/main" id="{6EDF7C2B-BF83-4763-9AA2-4DA81B30E3CF}"/>
              </a:ext>
            </a:extLst>
          </p:cNvPr>
          <p:cNvSpPr txBox="1"/>
          <p:nvPr/>
        </p:nvSpPr>
        <p:spPr>
          <a:xfrm>
            <a:off x="9949154" y="195533"/>
            <a:ext cx="947695" cy="369332"/>
          </a:xfrm>
          <a:prstGeom prst="rect">
            <a:avLst/>
          </a:prstGeom>
          <a:noFill/>
        </p:spPr>
        <p:txBody>
          <a:bodyPr wrap="none" rtlCol="0">
            <a:spAutoFit/>
          </a:bodyPr>
          <a:lstStyle/>
          <a:p>
            <a:r>
              <a:rPr lang="en-US" dirty="0"/>
              <a:t>2020 m.</a:t>
            </a:r>
          </a:p>
        </p:txBody>
      </p:sp>
      <p:sp>
        <p:nvSpPr>
          <p:cNvPr id="7" name="TextBox 6">
            <a:extLst>
              <a:ext uri="{FF2B5EF4-FFF2-40B4-BE49-F238E27FC236}">
                <a16:creationId xmlns:a16="http://schemas.microsoft.com/office/drawing/2014/main" id="{3F9C669B-5BDC-4888-9642-A9FD91FCCEB8}"/>
              </a:ext>
            </a:extLst>
          </p:cNvPr>
          <p:cNvSpPr txBox="1"/>
          <p:nvPr/>
        </p:nvSpPr>
        <p:spPr>
          <a:xfrm>
            <a:off x="10896849" y="183524"/>
            <a:ext cx="954107" cy="369332"/>
          </a:xfrm>
          <a:prstGeom prst="rect">
            <a:avLst/>
          </a:prstGeom>
          <a:noFill/>
        </p:spPr>
        <p:txBody>
          <a:bodyPr wrap="none" rtlCol="0">
            <a:spAutoFit/>
          </a:bodyPr>
          <a:lstStyle/>
          <a:p>
            <a:r>
              <a:rPr lang="en-US" b="1" dirty="0"/>
              <a:t>2021 m.</a:t>
            </a:r>
          </a:p>
        </p:txBody>
      </p:sp>
    </p:spTree>
    <p:extLst>
      <p:ext uri="{BB962C8B-B14F-4D97-AF65-F5344CB8AC3E}">
        <p14:creationId xmlns:p14="http://schemas.microsoft.com/office/powerpoint/2010/main" val="791548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aizdo rezultatas pagal uÅ¾klausÄ âkauno rajono logoâ">
            <a:extLst>
              <a:ext uri="{FF2B5EF4-FFF2-40B4-BE49-F238E27FC236}">
                <a16:creationId xmlns:a16="http://schemas.microsoft.com/office/drawing/2014/main" id="{E4F640CF-0544-4BA2-BCB1-11EF89C49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9" y="0"/>
            <a:ext cx="1265002" cy="1259379"/>
          </a:xfrm>
          <a:prstGeom prst="rect">
            <a:avLst/>
          </a:prstGeom>
          <a:noFill/>
          <a:extLst>
            <a:ext uri="{909E8E84-426E-40DD-AFC4-6F175D3DCCD1}">
              <a14:hiddenFill xmlns:a14="http://schemas.microsoft.com/office/drawing/2010/main">
                <a:solidFill>
                  <a:srgbClr val="FFFFFF"/>
                </a:solidFill>
              </a14:hiddenFill>
            </a:ext>
          </a:extLst>
        </p:spPr>
      </p:pic>
      <p:sp>
        <p:nvSpPr>
          <p:cNvPr id="2" name="Pavadinimas 1">
            <a:extLst>
              <a:ext uri="{FF2B5EF4-FFF2-40B4-BE49-F238E27FC236}">
                <a16:creationId xmlns:a16="http://schemas.microsoft.com/office/drawing/2014/main" id="{BA8FFCD8-407F-4E2F-95AB-EAADCFB29C7D}"/>
              </a:ext>
            </a:extLst>
          </p:cNvPr>
          <p:cNvSpPr>
            <a:spLocks noGrp="1"/>
          </p:cNvSpPr>
          <p:nvPr>
            <p:ph type="title"/>
          </p:nvPr>
        </p:nvSpPr>
        <p:spPr>
          <a:xfrm>
            <a:off x="1066800" y="47612"/>
            <a:ext cx="10058400" cy="1450757"/>
          </a:xfrm>
        </p:spPr>
        <p:txBody>
          <a:bodyPr>
            <a:normAutofit/>
          </a:bodyPr>
          <a:lstStyle/>
          <a:p>
            <a:pPr algn="ctr"/>
            <a:r>
              <a:rPr lang="lt-LT" sz="5400" b="1" dirty="0"/>
              <a:t>Ugdymo kokybės užtikrinimas </a:t>
            </a:r>
            <a:br>
              <a:rPr lang="lt-LT" b="1" dirty="0"/>
            </a:br>
            <a:r>
              <a:rPr lang="lt-LT"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lt-LT"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t>
            </a:r>
            <a:r>
              <a:rPr lang="lt-LT"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okybės kre</a:t>
            </a:r>
            <a:r>
              <a:rPr lang="lt-LT"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
            </a:r>
            <a:r>
              <a:rPr lang="lt-LT"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šelio projektas</a:t>
            </a:r>
            <a:r>
              <a:rPr lang="lt-LT"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b="1" dirty="0"/>
          </a:p>
        </p:txBody>
      </p:sp>
      <p:graphicFrame>
        <p:nvGraphicFramePr>
          <p:cNvPr id="6" name="Lentelė 5">
            <a:extLst>
              <a:ext uri="{FF2B5EF4-FFF2-40B4-BE49-F238E27FC236}">
                <a16:creationId xmlns:a16="http://schemas.microsoft.com/office/drawing/2014/main" id="{F29C9F09-EE7E-489B-BEA0-B61B66E1EB4D}"/>
              </a:ext>
            </a:extLst>
          </p:cNvPr>
          <p:cNvGraphicFramePr>
            <a:graphicFrameLocks noGrp="1"/>
          </p:cNvGraphicFramePr>
          <p:nvPr>
            <p:extLst>
              <p:ext uri="{D42A27DB-BD31-4B8C-83A1-F6EECF244321}">
                <p14:modId xmlns:p14="http://schemas.microsoft.com/office/powerpoint/2010/main" val="4255873847"/>
              </p:ext>
            </p:extLst>
          </p:nvPr>
        </p:nvGraphicFramePr>
        <p:xfrm>
          <a:off x="645433" y="1475213"/>
          <a:ext cx="11443649" cy="5033501"/>
        </p:xfrm>
        <a:graphic>
          <a:graphicData uri="http://schemas.openxmlformats.org/drawingml/2006/table">
            <a:tbl>
              <a:tblPr firstRow="1" bandRow="1">
                <a:tableStyleId>{5C22544A-7EE6-4342-B048-85BDC9FD1C3A}</a:tableStyleId>
              </a:tblPr>
              <a:tblGrid>
                <a:gridCol w="3724686">
                  <a:extLst>
                    <a:ext uri="{9D8B030D-6E8A-4147-A177-3AD203B41FA5}">
                      <a16:colId xmlns:a16="http://schemas.microsoft.com/office/drawing/2014/main" val="1738853151"/>
                    </a:ext>
                  </a:extLst>
                </a:gridCol>
                <a:gridCol w="1472541">
                  <a:extLst>
                    <a:ext uri="{9D8B030D-6E8A-4147-A177-3AD203B41FA5}">
                      <a16:colId xmlns:a16="http://schemas.microsoft.com/office/drawing/2014/main" val="3159399329"/>
                    </a:ext>
                  </a:extLst>
                </a:gridCol>
                <a:gridCol w="1745672">
                  <a:extLst>
                    <a:ext uri="{9D8B030D-6E8A-4147-A177-3AD203B41FA5}">
                      <a16:colId xmlns:a16="http://schemas.microsoft.com/office/drawing/2014/main" val="2301687939"/>
                    </a:ext>
                  </a:extLst>
                </a:gridCol>
                <a:gridCol w="4500750">
                  <a:extLst>
                    <a:ext uri="{9D8B030D-6E8A-4147-A177-3AD203B41FA5}">
                      <a16:colId xmlns:a16="http://schemas.microsoft.com/office/drawing/2014/main" val="3059159462"/>
                    </a:ext>
                  </a:extLst>
                </a:gridCol>
              </a:tblGrid>
              <a:tr h="389642">
                <a:tc>
                  <a:txBody>
                    <a:bodyPr/>
                    <a:lstStyle/>
                    <a:p>
                      <a:pPr>
                        <a:lnSpc>
                          <a:spcPct val="107000"/>
                        </a:lnSpc>
                        <a:spcAft>
                          <a:spcPts val="800"/>
                        </a:spcAft>
                      </a:pPr>
                      <a:r>
                        <a:rPr lang="lt-LT" sz="1800">
                          <a:effectLst/>
                          <a:latin typeface="Times New Roman" panose="02020603050405020304" pitchFamily="18" charset="0"/>
                          <a:cs typeface="Times New Roman" panose="02020603050405020304" pitchFamily="18" charset="0"/>
                        </a:rPr>
                        <a:t>Mokykla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5283" marR="75283" marT="37641" marB="37641"/>
                </a:tc>
                <a:tc>
                  <a:txBody>
                    <a:bodyPr/>
                    <a:lstStyle/>
                    <a:p>
                      <a:r>
                        <a:rPr lang="lt-LT" sz="1800" dirty="0">
                          <a:effectLst/>
                          <a:latin typeface="Times New Roman" panose="02020603050405020304" pitchFamily="18" charset="0"/>
                          <a:cs typeface="Times New Roman" panose="02020603050405020304" pitchFamily="18" charset="0"/>
                        </a:rPr>
                        <a:t>Pradžia </a:t>
                      </a:r>
                      <a:endParaRPr lang="en-US" dirty="0"/>
                    </a:p>
                  </a:txBody>
                  <a:tcPr marL="75283" marR="75283" marT="37641" marB="37641"/>
                </a:tc>
                <a:tc>
                  <a:txBody>
                    <a:bodyPr/>
                    <a:lstStyle/>
                    <a:p>
                      <a:r>
                        <a:rPr lang="lt-LT" sz="1800">
                          <a:effectLst/>
                          <a:latin typeface="Times New Roman" panose="02020603050405020304" pitchFamily="18" charset="0"/>
                          <a:cs typeface="Times New Roman" panose="02020603050405020304" pitchFamily="18" charset="0"/>
                        </a:rPr>
                        <a:t>Skirta lėšų Eur</a:t>
                      </a:r>
                      <a:endParaRPr lang="en-US"/>
                    </a:p>
                  </a:txBody>
                  <a:tcPr marL="75283" marR="75283" marT="37641" marB="37641"/>
                </a:tc>
                <a:tc>
                  <a:txBody>
                    <a:bodyPr/>
                    <a:lstStyle/>
                    <a:p>
                      <a:r>
                        <a:rPr lang="lt-LT" sz="1800">
                          <a:effectLst/>
                          <a:latin typeface="Times New Roman" panose="02020603050405020304" pitchFamily="18" charset="0"/>
                          <a:cs typeface="Times New Roman" panose="02020603050405020304" pitchFamily="18" charset="0"/>
                        </a:rPr>
                        <a:t>Pastabos</a:t>
                      </a:r>
                      <a:endParaRPr lang="en-US"/>
                    </a:p>
                  </a:txBody>
                  <a:tcPr marL="75283" marR="75283" marT="37641" marB="37641"/>
                </a:tc>
                <a:extLst>
                  <a:ext uri="{0D108BD9-81ED-4DB2-BD59-A6C34878D82A}">
                    <a16:rowId xmlns:a16="http://schemas.microsoft.com/office/drawing/2014/main" val="4141076428"/>
                  </a:ext>
                </a:extLst>
              </a:tr>
              <a:tr h="389642">
                <a:tc>
                  <a:txBody>
                    <a:bodyPr/>
                    <a:lstStyle/>
                    <a:p>
                      <a:pPr>
                        <a:lnSpc>
                          <a:spcPct val="107000"/>
                        </a:lnSpc>
                        <a:spcAft>
                          <a:spcPts val="800"/>
                        </a:spcAft>
                      </a:pPr>
                      <a:r>
                        <a:rPr lang="lt-LT" sz="1800" dirty="0">
                          <a:effectLst/>
                          <a:latin typeface="Times New Roman" panose="02020603050405020304" pitchFamily="18" charset="0"/>
                          <a:cs typeface="Times New Roman" panose="02020603050405020304" pitchFamily="18" charset="0"/>
                        </a:rPr>
                        <a:t>Garliavos Jonučių progimnazija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283" marR="75283" marT="37641" marB="37641"/>
                </a:tc>
                <a:tc>
                  <a:txBody>
                    <a:bodyPr/>
                    <a:lstStyle/>
                    <a:p>
                      <a:r>
                        <a:rPr lang="lt-LT" sz="1800">
                          <a:effectLst/>
                          <a:latin typeface="Times New Roman" panose="02020603050405020304" pitchFamily="18" charset="0"/>
                          <a:cs typeface="Times New Roman" panose="02020603050405020304" pitchFamily="18" charset="0"/>
                        </a:rPr>
                        <a:t>2019 m. </a:t>
                      </a:r>
                      <a:endParaRPr lang="en-US"/>
                    </a:p>
                  </a:txBody>
                  <a:tcPr marL="75283" marR="75283" marT="37641" marB="37641"/>
                </a:tc>
                <a:tc>
                  <a:txBody>
                    <a:bodyPr/>
                    <a:lstStyle/>
                    <a:p>
                      <a:r>
                        <a:rPr lang="lt-LT" sz="1800">
                          <a:effectLst/>
                          <a:latin typeface="Times New Roman" panose="02020603050405020304" pitchFamily="18" charset="0"/>
                          <a:cs typeface="Times New Roman" panose="02020603050405020304" pitchFamily="18" charset="0"/>
                        </a:rPr>
                        <a:t>324 866 </a:t>
                      </a:r>
                      <a:endParaRPr lang="en-US"/>
                    </a:p>
                  </a:txBody>
                  <a:tcPr marL="75283" marR="75283" marT="37641" marB="37641"/>
                </a:tc>
                <a:tc>
                  <a:txBody>
                    <a:bodyPr/>
                    <a:lstStyle/>
                    <a:p>
                      <a:r>
                        <a:rPr lang="lt-LT" sz="1800">
                          <a:effectLst/>
                          <a:latin typeface="Times New Roman" panose="02020603050405020304" pitchFamily="18" charset="0"/>
                          <a:cs typeface="Times New Roman" panose="02020603050405020304" pitchFamily="18" charset="0"/>
                        </a:rPr>
                        <a:t>Per 2 m. </a:t>
                      </a:r>
                      <a:endParaRPr lang="en-US"/>
                    </a:p>
                  </a:txBody>
                  <a:tcPr marL="75283" marR="75283" marT="37641" marB="37641"/>
                </a:tc>
                <a:extLst>
                  <a:ext uri="{0D108BD9-81ED-4DB2-BD59-A6C34878D82A}">
                    <a16:rowId xmlns:a16="http://schemas.microsoft.com/office/drawing/2014/main" val="1192043848"/>
                  </a:ext>
                </a:extLst>
              </a:tr>
              <a:tr h="305314">
                <a:tc>
                  <a:txBody>
                    <a:bodyPr/>
                    <a:lstStyle/>
                    <a:p>
                      <a:pPr>
                        <a:lnSpc>
                          <a:spcPct val="107000"/>
                        </a:lnSpc>
                        <a:spcAft>
                          <a:spcPts val="800"/>
                        </a:spcAft>
                      </a:pPr>
                      <a:r>
                        <a:rPr lang="lt-LT" sz="1800" dirty="0">
                          <a:effectLst/>
                          <a:latin typeface="Times New Roman" panose="02020603050405020304" pitchFamily="18" charset="0"/>
                          <a:cs typeface="Times New Roman" panose="02020603050405020304" pitchFamily="18" charset="0"/>
                        </a:rPr>
                        <a:t>Čekiškės P. Dovydaičio gimnazija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283" marR="75283" marT="37641" marB="37641"/>
                </a:tc>
                <a:tc rowSpan="5">
                  <a:txBody>
                    <a:bodyPr/>
                    <a:lstStyle/>
                    <a:p>
                      <a:r>
                        <a:rPr lang="lt-LT" sz="1800" dirty="0">
                          <a:effectLst/>
                          <a:latin typeface="Times New Roman" panose="02020603050405020304" pitchFamily="18" charset="0"/>
                          <a:cs typeface="Times New Roman" panose="02020603050405020304" pitchFamily="18" charset="0"/>
                        </a:rPr>
                        <a:t>2020 m. (1 m.)</a:t>
                      </a:r>
                      <a:endParaRPr lang="en-US" dirty="0"/>
                    </a:p>
                  </a:txBody>
                  <a:tcPr marL="75283" marR="75283" marT="37641" marB="37641"/>
                </a:tc>
                <a:tc>
                  <a:txBody>
                    <a:bodyPr/>
                    <a:lstStyle/>
                    <a:p>
                      <a:r>
                        <a:rPr lang="lt-LT" sz="1800">
                          <a:effectLst/>
                          <a:latin typeface="Times New Roman" panose="02020603050405020304" pitchFamily="18" charset="0"/>
                          <a:cs typeface="Times New Roman" panose="02020603050405020304" pitchFamily="18" charset="0"/>
                        </a:rPr>
                        <a:t>23 718</a:t>
                      </a:r>
                      <a:endParaRPr lang="en-US"/>
                    </a:p>
                  </a:txBody>
                  <a:tcPr marL="75283" marR="75283" marT="37641" marB="37641"/>
                </a:tc>
                <a:tc rowSpan="5">
                  <a:txBody>
                    <a:bodyPr/>
                    <a:lstStyle/>
                    <a:p>
                      <a:r>
                        <a:rPr lang="lt-LT" sz="1800" dirty="0">
                          <a:effectLst/>
                          <a:latin typeface="Times New Roman" panose="02020603050405020304" pitchFamily="18" charset="0"/>
                          <a:cs typeface="Times New Roman" panose="02020603050405020304" pitchFamily="18" charset="0"/>
                        </a:rPr>
                        <a:t>Panaši suma bus skirta antriems mokyklos veiklos tobulinimo plano įgyvendinimo metams (5 mokykloms - apie 126 378 Eur)</a:t>
                      </a:r>
                      <a:endParaRPr lang="en-US" dirty="0"/>
                    </a:p>
                  </a:txBody>
                  <a:tcPr marL="75283" marR="75283" marT="37641" marB="37641"/>
                </a:tc>
                <a:extLst>
                  <a:ext uri="{0D108BD9-81ED-4DB2-BD59-A6C34878D82A}">
                    <a16:rowId xmlns:a16="http://schemas.microsoft.com/office/drawing/2014/main" val="1689227719"/>
                  </a:ext>
                </a:extLst>
              </a:tr>
              <a:tr h="305314">
                <a:tc>
                  <a:txBody>
                    <a:bodyPr/>
                    <a:lstStyle/>
                    <a:p>
                      <a:pPr>
                        <a:lnSpc>
                          <a:spcPct val="107000"/>
                        </a:lnSpc>
                        <a:spcAft>
                          <a:spcPts val="800"/>
                        </a:spcAft>
                      </a:pPr>
                      <a:r>
                        <a:rPr lang="lt-LT" sz="1800">
                          <a:effectLst/>
                          <a:latin typeface="Times New Roman" panose="02020603050405020304" pitchFamily="18" charset="0"/>
                          <a:cs typeface="Times New Roman" panose="02020603050405020304" pitchFamily="18" charset="0"/>
                        </a:rPr>
                        <a:t>Piliuonos gimnazija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5283" marR="75283" marT="37641" marB="37641"/>
                </a:tc>
                <a:tc vMerge="1">
                  <a:txBody>
                    <a:bodyPr/>
                    <a:lstStyle/>
                    <a:p>
                      <a:endParaRPr lang="en-US"/>
                    </a:p>
                  </a:txBody>
                  <a:tcPr/>
                </a:tc>
                <a:tc>
                  <a:txBody>
                    <a:bodyPr/>
                    <a:lstStyle/>
                    <a:p>
                      <a:r>
                        <a:rPr lang="lt-LT" sz="1800" dirty="0">
                          <a:effectLst/>
                          <a:latin typeface="Times New Roman" panose="02020603050405020304" pitchFamily="18" charset="0"/>
                          <a:cs typeface="Times New Roman" panose="02020603050405020304" pitchFamily="18" charset="0"/>
                        </a:rPr>
                        <a:t>25 842</a:t>
                      </a:r>
                      <a:endParaRPr lang="en-US" dirty="0"/>
                    </a:p>
                  </a:txBody>
                  <a:tcPr marL="75283" marR="75283" marT="37641" marB="37641"/>
                </a:tc>
                <a:tc vMerge="1">
                  <a:txBody>
                    <a:bodyPr/>
                    <a:lstStyle/>
                    <a:p>
                      <a:endParaRPr lang="en-US"/>
                    </a:p>
                  </a:txBody>
                  <a:tcPr/>
                </a:tc>
                <a:extLst>
                  <a:ext uri="{0D108BD9-81ED-4DB2-BD59-A6C34878D82A}">
                    <a16:rowId xmlns:a16="http://schemas.microsoft.com/office/drawing/2014/main" val="541257018"/>
                  </a:ext>
                </a:extLst>
              </a:tr>
              <a:tr h="305314">
                <a:tc>
                  <a:txBody>
                    <a:bodyPr/>
                    <a:lstStyle/>
                    <a:p>
                      <a:pPr>
                        <a:lnSpc>
                          <a:spcPct val="107000"/>
                        </a:lnSpc>
                        <a:spcAft>
                          <a:spcPts val="800"/>
                        </a:spcAft>
                      </a:pPr>
                      <a:r>
                        <a:rPr lang="lt-LT" sz="1800">
                          <a:effectLst/>
                          <a:latin typeface="Times New Roman" panose="02020603050405020304" pitchFamily="18" charset="0"/>
                          <a:cs typeface="Times New Roman" panose="02020603050405020304" pitchFamily="18" charset="0"/>
                        </a:rPr>
                        <a:t>Ežerėlio pagrindinė mokykla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5283" marR="75283" marT="37641" marB="37641"/>
                </a:tc>
                <a:tc vMerge="1">
                  <a:txBody>
                    <a:bodyPr/>
                    <a:lstStyle/>
                    <a:p>
                      <a:endParaRPr lang="en-US"/>
                    </a:p>
                  </a:txBody>
                  <a:tcPr/>
                </a:tc>
                <a:tc>
                  <a:txBody>
                    <a:bodyPr/>
                    <a:lstStyle/>
                    <a:p>
                      <a:r>
                        <a:rPr lang="lt-LT" sz="1800">
                          <a:effectLst/>
                          <a:latin typeface="Times New Roman" panose="02020603050405020304" pitchFamily="18" charset="0"/>
                          <a:cs typeface="Times New Roman" panose="02020603050405020304" pitchFamily="18" charset="0"/>
                        </a:rPr>
                        <a:t>21 594</a:t>
                      </a:r>
                      <a:endParaRPr lang="en-US"/>
                    </a:p>
                  </a:txBody>
                  <a:tcPr marL="75283" marR="75283" marT="37641" marB="37641"/>
                </a:tc>
                <a:tc vMerge="1">
                  <a:txBody>
                    <a:bodyPr/>
                    <a:lstStyle/>
                    <a:p>
                      <a:endParaRPr lang="en-US"/>
                    </a:p>
                  </a:txBody>
                  <a:tcPr/>
                </a:tc>
                <a:extLst>
                  <a:ext uri="{0D108BD9-81ED-4DB2-BD59-A6C34878D82A}">
                    <a16:rowId xmlns:a16="http://schemas.microsoft.com/office/drawing/2014/main" val="4162328146"/>
                  </a:ext>
                </a:extLst>
              </a:tr>
              <a:tr h="305314">
                <a:tc>
                  <a:txBody>
                    <a:bodyPr/>
                    <a:lstStyle/>
                    <a:p>
                      <a:pPr>
                        <a:lnSpc>
                          <a:spcPct val="107000"/>
                        </a:lnSpc>
                        <a:spcAft>
                          <a:spcPts val="800"/>
                        </a:spcAft>
                      </a:pPr>
                      <a:r>
                        <a:rPr lang="lt-LT" sz="1800" dirty="0">
                          <a:effectLst/>
                          <a:latin typeface="Times New Roman" panose="02020603050405020304" pitchFamily="18" charset="0"/>
                          <a:cs typeface="Times New Roman" panose="02020603050405020304" pitchFamily="18" charset="0"/>
                        </a:rPr>
                        <a:t>Kulautuvos pagrindinė mokykla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283" marR="75283" marT="37641" marB="37641"/>
                </a:tc>
                <a:tc vMerge="1">
                  <a:txBody>
                    <a:bodyPr/>
                    <a:lstStyle/>
                    <a:p>
                      <a:endParaRPr lang="en-US"/>
                    </a:p>
                  </a:txBody>
                  <a:tcPr/>
                </a:tc>
                <a:tc>
                  <a:txBody>
                    <a:bodyPr/>
                    <a:lstStyle/>
                    <a:p>
                      <a:r>
                        <a:rPr lang="lt-LT" sz="1800">
                          <a:effectLst/>
                          <a:latin typeface="Times New Roman" panose="02020603050405020304" pitchFamily="18" charset="0"/>
                          <a:cs typeface="Times New Roman" panose="02020603050405020304" pitchFamily="18" charset="0"/>
                        </a:rPr>
                        <a:t>27 966</a:t>
                      </a:r>
                      <a:endParaRPr lang="en-US"/>
                    </a:p>
                  </a:txBody>
                  <a:tcPr marL="75283" marR="75283" marT="37641" marB="37641"/>
                </a:tc>
                <a:tc vMerge="1">
                  <a:txBody>
                    <a:bodyPr/>
                    <a:lstStyle/>
                    <a:p>
                      <a:endParaRPr lang="en-US"/>
                    </a:p>
                  </a:txBody>
                  <a:tcPr/>
                </a:tc>
                <a:extLst>
                  <a:ext uri="{0D108BD9-81ED-4DB2-BD59-A6C34878D82A}">
                    <a16:rowId xmlns:a16="http://schemas.microsoft.com/office/drawing/2014/main" val="471895292"/>
                  </a:ext>
                </a:extLst>
              </a:tr>
              <a:tr h="305314">
                <a:tc>
                  <a:txBody>
                    <a:bodyPr/>
                    <a:lstStyle/>
                    <a:p>
                      <a:pPr>
                        <a:lnSpc>
                          <a:spcPct val="107000"/>
                        </a:lnSpc>
                        <a:spcAft>
                          <a:spcPts val="800"/>
                        </a:spcAft>
                      </a:pPr>
                      <a:r>
                        <a:rPr lang="lt-LT" sz="1800" dirty="0" err="1">
                          <a:effectLst/>
                          <a:latin typeface="Times New Roman" panose="02020603050405020304" pitchFamily="18" charset="0"/>
                          <a:cs typeface="Times New Roman" panose="02020603050405020304" pitchFamily="18" charset="0"/>
                        </a:rPr>
                        <a:t>Šlienavos</a:t>
                      </a:r>
                      <a:r>
                        <a:rPr lang="lt-LT" sz="1800" dirty="0">
                          <a:effectLst/>
                          <a:latin typeface="Times New Roman" panose="02020603050405020304" pitchFamily="18" charset="0"/>
                          <a:cs typeface="Times New Roman" panose="02020603050405020304" pitchFamily="18" charset="0"/>
                        </a:rPr>
                        <a:t> pagrindinė mokykla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283" marR="75283" marT="37641" marB="37641"/>
                </a:tc>
                <a:tc vMerge="1">
                  <a:txBody>
                    <a:bodyPr/>
                    <a:lstStyle/>
                    <a:p>
                      <a:endParaRPr lang="en-US"/>
                    </a:p>
                  </a:txBody>
                  <a:tcPr/>
                </a:tc>
                <a:tc>
                  <a:txBody>
                    <a:bodyPr/>
                    <a:lstStyle/>
                    <a:p>
                      <a:r>
                        <a:rPr lang="lt-LT" sz="1800" dirty="0">
                          <a:effectLst/>
                          <a:latin typeface="Times New Roman" panose="02020603050405020304" pitchFamily="18" charset="0"/>
                          <a:cs typeface="Times New Roman" panose="02020603050405020304" pitchFamily="18" charset="0"/>
                        </a:rPr>
                        <a:t>27 258</a:t>
                      </a:r>
                      <a:endParaRPr lang="en-US" dirty="0"/>
                    </a:p>
                  </a:txBody>
                  <a:tcPr marL="75283" marR="75283" marT="37641" marB="37641"/>
                </a:tc>
                <a:tc vMerge="1">
                  <a:txBody>
                    <a:bodyPr/>
                    <a:lstStyle/>
                    <a:p>
                      <a:endParaRPr lang="en-US"/>
                    </a:p>
                  </a:txBody>
                  <a:tcPr/>
                </a:tc>
                <a:extLst>
                  <a:ext uri="{0D108BD9-81ED-4DB2-BD59-A6C34878D82A}">
                    <a16:rowId xmlns:a16="http://schemas.microsoft.com/office/drawing/2014/main" val="1880613062"/>
                  </a:ext>
                </a:extLst>
              </a:tr>
              <a:tr h="305314">
                <a:tc gridSpan="4">
                  <a:txBody>
                    <a:bodyPr/>
                    <a:lstStyle/>
                    <a:p>
                      <a:pPr>
                        <a:lnSpc>
                          <a:spcPct val="107000"/>
                        </a:lnSpc>
                        <a:spcAft>
                          <a:spcPts val="800"/>
                        </a:spcAft>
                      </a:pPr>
                      <a:r>
                        <a:rPr lang="lt-LT" sz="2000" dirty="0">
                          <a:effectLst/>
                          <a:latin typeface="Times New Roman" panose="02020603050405020304" pitchFamily="18" charset="0"/>
                          <a:cs typeface="Times New Roman" panose="02020603050405020304" pitchFamily="18" charset="0"/>
                        </a:rPr>
                        <a:t>Iš viso per 2 metus bus skirta </a:t>
                      </a:r>
                      <a:r>
                        <a:rPr lang="lt-LT" sz="2000" b="1" dirty="0">
                          <a:effectLst/>
                          <a:latin typeface="Times New Roman" panose="02020603050405020304" pitchFamily="18" charset="0"/>
                          <a:cs typeface="Times New Roman" panose="02020603050405020304" pitchFamily="18" charset="0"/>
                        </a:rPr>
                        <a:t>580 tūkst. Eur</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283" marR="75283" marT="37641" marB="3764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5407552"/>
                  </a:ext>
                </a:extLst>
              </a:tr>
              <a:tr h="235259">
                <a:tc>
                  <a:txBody>
                    <a:bodyPr/>
                    <a:lstStyle/>
                    <a:p>
                      <a:pPr>
                        <a:lnSpc>
                          <a:spcPct val="107000"/>
                        </a:lnSpc>
                        <a:spcAft>
                          <a:spcPts val="800"/>
                        </a:spcAft>
                      </a:pPr>
                      <a:r>
                        <a:rPr lang="lt-LT" sz="1800">
                          <a:effectLst/>
                          <a:latin typeface="Times New Roman" panose="02020603050405020304" pitchFamily="18" charset="0"/>
                          <a:cs typeface="Times New Roman" panose="02020603050405020304" pitchFamily="18" charset="0"/>
                        </a:rPr>
                        <a:t>Babtų gimnazija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5283" marR="75283" marT="37641" marB="37641"/>
                </a:tc>
                <a:tc rowSpan="5">
                  <a:txBody>
                    <a:bodyPr/>
                    <a:lstStyle/>
                    <a:p>
                      <a:pPr>
                        <a:lnSpc>
                          <a:spcPct val="107000"/>
                        </a:lnSpc>
                        <a:spcAft>
                          <a:spcPts val="800"/>
                        </a:spcAft>
                      </a:pPr>
                      <a:r>
                        <a:rPr lang="lt-LT" sz="1800" dirty="0">
                          <a:effectLst/>
                          <a:latin typeface="Times New Roman" panose="02020603050405020304" pitchFamily="18" charset="0"/>
                          <a:cs typeface="Times New Roman" panose="02020603050405020304" pitchFamily="18" charset="0"/>
                        </a:rPr>
                        <a:t>Atrinktos dalyvauti nuo 2021 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283" marR="75283" marT="37641" marB="37641"/>
                </a:tc>
                <a:tc>
                  <a:txBody>
                    <a:bodyPr/>
                    <a:lstStyle/>
                    <a:p>
                      <a:pPr>
                        <a:lnSpc>
                          <a:spcPct val="107000"/>
                        </a:lnSpc>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283" marR="75283" marT="37641" marB="37641"/>
                </a:tc>
                <a:tc rowSpan="5">
                  <a:txBody>
                    <a:bodyPr/>
                    <a:lstStyle/>
                    <a:p>
                      <a:pPr>
                        <a:lnSpc>
                          <a:spcPct val="107000"/>
                        </a:lnSpc>
                      </a:pPr>
                      <a:r>
                        <a:rPr lang="lt-LT" sz="1800" dirty="0">
                          <a:effectLst/>
                          <a:latin typeface="Times New Roman" panose="02020603050405020304" pitchFamily="18" charset="0"/>
                          <a:cs typeface="Times New Roman" panose="02020603050405020304" pitchFamily="18" charset="0"/>
                        </a:rPr>
                        <a:t>Bus skirta po 127 Eur kiekvienam mokyklos mokiniui dvejus metus</a:t>
                      </a:r>
                      <a:endParaRPr lang="en-US" sz="1800" dirty="0">
                        <a:effectLst/>
                        <a:latin typeface="Times New Roman" panose="02020603050405020304" pitchFamily="18" charset="0"/>
                        <a:cs typeface="Times New Roman" panose="02020603050405020304" pitchFamily="18" charset="0"/>
                      </a:endParaRPr>
                    </a:p>
                  </a:txBody>
                  <a:tcPr marL="75283" marR="75283" marT="37641" marB="37641"/>
                </a:tc>
                <a:extLst>
                  <a:ext uri="{0D108BD9-81ED-4DB2-BD59-A6C34878D82A}">
                    <a16:rowId xmlns:a16="http://schemas.microsoft.com/office/drawing/2014/main" val="21685325"/>
                  </a:ext>
                </a:extLst>
              </a:tr>
              <a:tr h="235259">
                <a:tc>
                  <a:txBody>
                    <a:bodyPr/>
                    <a:lstStyle/>
                    <a:p>
                      <a:pPr>
                        <a:lnSpc>
                          <a:spcPct val="107000"/>
                        </a:lnSpc>
                        <a:spcAft>
                          <a:spcPts val="800"/>
                        </a:spcAft>
                      </a:pPr>
                      <a:r>
                        <a:rPr lang="lt-LT" sz="1800">
                          <a:effectLst/>
                          <a:latin typeface="Times New Roman" panose="02020603050405020304" pitchFamily="18" charset="0"/>
                          <a:cs typeface="Times New Roman" panose="02020603050405020304" pitchFamily="18" charset="0"/>
                        </a:rPr>
                        <a:t>Vilkijos gimnazija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5283" marR="75283" marT="37641" marB="37641"/>
                </a:tc>
                <a:tc vMerge="1">
                  <a:txBody>
                    <a:bodyPr/>
                    <a:lstStyle/>
                    <a:p>
                      <a:pPr>
                        <a:lnSpc>
                          <a:spcPct val="107000"/>
                        </a:lnSpc>
                        <a:spcAft>
                          <a:spcPts val="800"/>
                        </a:spcAft>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5283" marR="75283" marT="37641" marB="37641"/>
                </a:tc>
                <a:tc>
                  <a:txBody>
                    <a:bodyPr/>
                    <a:lstStyle/>
                    <a:p>
                      <a:endParaRPr lang="en-US" dirty="0"/>
                    </a:p>
                  </a:txBody>
                  <a:tcPr marL="75283" marR="75283" marT="37641" marB="37641"/>
                </a:tc>
                <a:tc vMerge="1">
                  <a:txBody>
                    <a:bodyPr/>
                    <a:lstStyle/>
                    <a:p>
                      <a:pPr>
                        <a:lnSpc>
                          <a:spcPct val="107000"/>
                        </a:lnSpc>
                      </a:pPr>
                      <a:endParaRPr lang="en-US" sz="1800">
                        <a:effectLst/>
                        <a:latin typeface="Times New Roman" panose="02020603050405020304" pitchFamily="18" charset="0"/>
                        <a:cs typeface="Times New Roman" panose="02020603050405020304" pitchFamily="18" charset="0"/>
                      </a:endParaRPr>
                    </a:p>
                  </a:txBody>
                  <a:tcPr marL="75283" marR="75283" marT="37641" marB="37641"/>
                </a:tc>
                <a:extLst>
                  <a:ext uri="{0D108BD9-81ED-4DB2-BD59-A6C34878D82A}">
                    <a16:rowId xmlns:a16="http://schemas.microsoft.com/office/drawing/2014/main" val="3836000540"/>
                  </a:ext>
                </a:extLst>
              </a:tr>
              <a:tr h="235259">
                <a:tc>
                  <a:txBody>
                    <a:bodyPr/>
                    <a:lstStyle/>
                    <a:p>
                      <a:pPr>
                        <a:lnSpc>
                          <a:spcPct val="107000"/>
                        </a:lnSpc>
                        <a:spcAft>
                          <a:spcPts val="800"/>
                        </a:spcAft>
                      </a:pPr>
                      <a:r>
                        <a:rPr lang="lt-LT" sz="1800">
                          <a:effectLst/>
                          <a:latin typeface="Times New Roman" panose="02020603050405020304" pitchFamily="18" charset="0"/>
                          <a:cs typeface="Times New Roman" panose="02020603050405020304" pitchFamily="18" charset="0"/>
                        </a:rPr>
                        <a:t>Lapių pagrindinė mokykla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5283" marR="75283" marT="37641" marB="37641"/>
                </a:tc>
                <a:tc vMerge="1">
                  <a:txBody>
                    <a:bodyPr/>
                    <a:lstStyle/>
                    <a:p>
                      <a:pPr>
                        <a:lnSpc>
                          <a:spcPct val="107000"/>
                        </a:lnSpc>
                        <a:spcAft>
                          <a:spcPts val="800"/>
                        </a:spcAft>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5283" marR="75283" marT="37641" marB="37641"/>
                </a:tc>
                <a:tc>
                  <a:txBody>
                    <a:bodyPr/>
                    <a:lstStyle/>
                    <a:p>
                      <a:endParaRPr lang="en-US"/>
                    </a:p>
                  </a:txBody>
                  <a:tcPr marL="75283" marR="75283" marT="37641" marB="37641"/>
                </a:tc>
                <a:tc vMerge="1">
                  <a:txBody>
                    <a:bodyPr/>
                    <a:lstStyle/>
                    <a:p>
                      <a:pPr>
                        <a:lnSpc>
                          <a:spcPct val="107000"/>
                        </a:lnSpc>
                      </a:pPr>
                      <a:endParaRPr lang="en-US" sz="1800" dirty="0">
                        <a:effectLst/>
                        <a:latin typeface="Times New Roman" panose="02020603050405020304" pitchFamily="18" charset="0"/>
                        <a:cs typeface="Times New Roman" panose="02020603050405020304" pitchFamily="18" charset="0"/>
                      </a:endParaRPr>
                    </a:p>
                  </a:txBody>
                  <a:tcPr marL="75283" marR="75283" marT="37641" marB="37641"/>
                </a:tc>
                <a:extLst>
                  <a:ext uri="{0D108BD9-81ED-4DB2-BD59-A6C34878D82A}">
                    <a16:rowId xmlns:a16="http://schemas.microsoft.com/office/drawing/2014/main" val="2327611290"/>
                  </a:ext>
                </a:extLst>
              </a:tr>
              <a:tr h="235259">
                <a:tc>
                  <a:txBody>
                    <a:bodyPr/>
                    <a:lstStyle/>
                    <a:p>
                      <a:pPr>
                        <a:lnSpc>
                          <a:spcPct val="107000"/>
                        </a:lnSpc>
                        <a:spcAft>
                          <a:spcPts val="800"/>
                        </a:spcAft>
                      </a:pPr>
                      <a:r>
                        <a:rPr lang="lt-LT" sz="1800">
                          <a:effectLst/>
                          <a:latin typeface="Times New Roman" panose="02020603050405020304" pitchFamily="18" charset="0"/>
                          <a:cs typeface="Times New Roman" panose="02020603050405020304" pitchFamily="18" charset="0"/>
                        </a:rPr>
                        <a:t>Zapyškio pagrindinė mokykla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5283" marR="75283" marT="37641" marB="37641"/>
                </a:tc>
                <a:tc vMerge="1">
                  <a:txBody>
                    <a:bodyPr/>
                    <a:lstStyle/>
                    <a:p>
                      <a:pPr>
                        <a:lnSpc>
                          <a:spcPct val="107000"/>
                        </a:lnSpc>
                        <a:spcAft>
                          <a:spcPts val="800"/>
                        </a:spcAft>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5283" marR="75283" marT="37641" marB="37641"/>
                </a:tc>
                <a:tc>
                  <a:txBody>
                    <a:bodyPr/>
                    <a:lstStyle/>
                    <a:p>
                      <a:endParaRPr lang="en-US"/>
                    </a:p>
                  </a:txBody>
                  <a:tcPr marL="75283" marR="75283" marT="37641" marB="37641"/>
                </a:tc>
                <a:tc vMerge="1">
                  <a:txBody>
                    <a:bodyPr/>
                    <a:lstStyle/>
                    <a:p>
                      <a:pPr>
                        <a:lnSpc>
                          <a:spcPct val="107000"/>
                        </a:lnSpc>
                      </a:pPr>
                      <a:endParaRPr lang="en-US" sz="1800">
                        <a:effectLst/>
                        <a:latin typeface="Times New Roman" panose="02020603050405020304" pitchFamily="18" charset="0"/>
                        <a:cs typeface="Times New Roman" panose="02020603050405020304" pitchFamily="18" charset="0"/>
                      </a:endParaRPr>
                    </a:p>
                  </a:txBody>
                  <a:tcPr marL="75283" marR="75283" marT="37641" marB="37641"/>
                </a:tc>
                <a:extLst>
                  <a:ext uri="{0D108BD9-81ED-4DB2-BD59-A6C34878D82A}">
                    <a16:rowId xmlns:a16="http://schemas.microsoft.com/office/drawing/2014/main" val="11031515"/>
                  </a:ext>
                </a:extLst>
              </a:tr>
              <a:tr h="235259">
                <a:tc>
                  <a:txBody>
                    <a:bodyPr/>
                    <a:lstStyle/>
                    <a:p>
                      <a:pPr>
                        <a:lnSpc>
                          <a:spcPct val="107000"/>
                        </a:lnSpc>
                        <a:spcAft>
                          <a:spcPts val="800"/>
                        </a:spcAft>
                      </a:pPr>
                      <a:r>
                        <a:rPr lang="lt-LT" sz="1800">
                          <a:effectLst/>
                          <a:latin typeface="Times New Roman" panose="02020603050405020304" pitchFamily="18" charset="0"/>
                          <a:cs typeface="Times New Roman" panose="02020603050405020304" pitchFamily="18" charset="0"/>
                        </a:rPr>
                        <a:t>VšĮ VDU Ugnės Karvelis gimnazija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5283" marR="75283" marT="37641" marB="37641"/>
                </a:tc>
                <a:tc vMerge="1">
                  <a:txBody>
                    <a:bodyPr/>
                    <a:lstStyle/>
                    <a:p>
                      <a:pPr>
                        <a:lnSpc>
                          <a:spcPct val="107000"/>
                        </a:lnSpc>
                        <a:spcAft>
                          <a:spcPts val="800"/>
                        </a:spcAft>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5283" marR="75283" marT="37641" marB="37641"/>
                </a:tc>
                <a:tc>
                  <a:txBody>
                    <a:bodyPr/>
                    <a:lstStyle/>
                    <a:p>
                      <a:endParaRPr lang="en-US" dirty="0"/>
                    </a:p>
                  </a:txBody>
                  <a:tcPr marL="75283" marR="75283" marT="37641" marB="37641"/>
                </a:tc>
                <a:tc vMerge="1">
                  <a:txBody>
                    <a:bodyPr/>
                    <a:lstStyle/>
                    <a:p>
                      <a:pPr>
                        <a:lnSpc>
                          <a:spcPct val="107000"/>
                        </a:lnSpc>
                      </a:pPr>
                      <a:endParaRPr lang="en-US" sz="1800" dirty="0">
                        <a:effectLst/>
                        <a:latin typeface="Times New Roman" panose="02020603050405020304" pitchFamily="18" charset="0"/>
                        <a:cs typeface="Times New Roman" panose="02020603050405020304" pitchFamily="18" charset="0"/>
                      </a:endParaRPr>
                    </a:p>
                  </a:txBody>
                  <a:tcPr marL="75283" marR="75283" marT="37641" marB="37641"/>
                </a:tc>
                <a:extLst>
                  <a:ext uri="{0D108BD9-81ED-4DB2-BD59-A6C34878D82A}">
                    <a16:rowId xmlns:a16="http://schemas.microsoft.com/office/drawing/2014/main" val="3598105968"/>
                  </a:ext>
                </a:extLst>
              </a:tr>
              <a:tr h="235259">
                <a:tc gridSpan="4">
                  <a:txBody>
                    <a:bodyPr/>
                    <a:lstStyle/>
                    <a:p>
                      <a:pPr>
                        <a:lnSpc>
                          <a:spcPct val="107000"/>
                        </a:lnSpc>
                        <a:spcAft>
                          <a:spcPts val="800"/>
                        </a:spcAft>
                      </a:pPr>
                      <a:r>
                        <a:rPr lang="lt-LT" sz="2000" dirty="0">
                          <a:effectLst/>
                          <a:latin typeface="Times New Roman" panose="02020603050405020304" pitchFamily="18" charset="0"/>
                          <a:cs typeface="Times New Roman" panose="02020603050405020304" pitchFamily="18" charset="0"/>
                        </a:rPr>
                        <a:t>Iš viso per 2 metus bus skirta virš </a:t>
                      </a:r>
                      <a:r>
                        <a:rPr lang="lt-LT" sz="2000" b="1" dirty="0">
                          <a:effectLst/>
                          <a:latin typeface="Times New Roman" panose="02020603050405020304" pitchFamily="18" charset="0"/>
                          <a:cs typeface="Times New Roman" panose="02020603050405020304" pitchFamily="18" charset="0"/>
                        </a:rPr>
                        <a:t>650 tūkst. Eur</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283" marR="75283" marT="37641" marB="3764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8562097"/>
                  </a:ext>
                </a:extLst>
              </a:tr>
            </a:tbl>
          </a:graphicData>
        </a:graphic>
      </p:graphicFrame>
    </p:spTree>
    <p:extLst>
      <p:ext uri="{BB962C8B-B14F-4D97-AF65-F5344CB8AC3E}">
        <p14:creationId xmlns:p14="http://schemas.microsoft.com/office/powerpoint/2010/main" val="4200368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aizdo rezultatas pagal uÅ¾klausÄ âkauno rajono logoâ">
            <a:extLst>
              <a:ext uri="{FF2B5EF4-FFF2-40B4-BE49-F238E27FC236}">
                <a16:creationId xmlns:a16="http://schemas.microsoft.com/office/drawing/2014/main" id="{E4F640CF-0544-4BA2-BCB1-11EF89C49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9" y="0"/>
            <a:ext cx="1265002" cy="1259379"/>
          </a:xfrm>
          <a:prstGeom prst="rect">
            <a:avLst/>
          </a:prstGeom>
          <a:noFill/>
          <a:extLst>
            <a:ext uri="{909E8E84-426E-40DD-AFC4-6F175D3DCCD1}">
              <a14:hiddenFill xmlns:a14="http://schemas.microsoft.com/office/drawing/2010/main">
                <a:solidFill>
                  <a:srgbClr val="FFFFFF"/>
                </a:solidFill>
              </a14:hiddenFill>
            </a:ext>
          </a:extLst>
        </p:spPr>
      </p:pic>
      <p:sp>
        <p:nvSpPr>
          <p:cNvPr id="2" name="Pavadinimas 1">
            <a:extLst>
              <a:ext uri="{FF2B5EF4-FFF2-40B4-BE49-F238E27FC236}">
                <a16:creationId xmlns:a16="http://schemas.microsoft.com/office/drawing/2014/main" id="{BA8FFCD8-407F-4E2F-95AB-EAADCFB29C7D}"/>
              </a:ext>
            </a:extLst>
          </p:cNvPr>
          <p:cNvSpPr>
            <a:spLocks noGrp="1"/>
          </p:cNvSpPr>
          <p:nvPr>
            <p:ph type="title"/>
          </p:nvPr>
        </p:nvSpPr>
        <p:spPr/>
        <p:txBody>
          <a:bodyPr>
            <a:normAutofit fontScale="90000"/>
          </a:bodyPr>
          <a:lstStyle/>
          <a:p>
            <a:pPr algn="ctr"/>
            <a:r>
              <a:rPr lang="lt-LT" sz="5400" b="1" dirty="0"/>
              <a:t>Ugdymo kokybės užtikrinimas </a:t>
            </a:r>
            <a:br>
              <a:rPr lang="lt-LT" b="1" dirty="0"/>
            </a:br>
            <a:r>
              <a:rPr lang="lt-LT"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pl-PL"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LL3 projekt</a:t>
            </a:r>
            <a:r>
              <a:rPr lang="lt-LT"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a:t>
            </a:r>
            <a:r>
              <a:rPr lang="pl-PL"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l-PL"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Pozityvioji</a:t>
            </a:r>
            <a:r>
              <a:rPr lang="pl-PL"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l-PL"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komunikacija</a:t>
            </a:r>
            <a:r>
              <a:rPr lang="pl-PL"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l-PL"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ugdymosi</a:t>
            </a:r>
            <a:r>
              <a:rPr lang="pl-PL"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l-PL"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rezultatams</a:t>
            </a:r>
            <a:r>
              <a:rPr lang="pl-PL"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t-LT"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b="1" dirty="0"/>
          </a:p>
        </p:txBody>
      </p:sp>
      <p:sp>
        <p:nvSpPr>
          <p:cNvPr id="3" name="Turinio vietos rezervavimo ženklas 2">
            <a:extLst>
              <a:ext uri="{FF2B5EF4-FFF2-40B4-BE49-F238E27FC236}">
                <a16:creationId xmlns:a16="http://schemas.microsoft.com/office/drawing/2014/main" id="{C351F712-887D-43A4-B97D-7253E425734C}"/>
              </a:ext>
            </a:extLst>
          </p:cNvPr>
          <p:cNvSpPr>
            <a:spLocks noGrp="1"/>
          </p:cNvSpPr>
          <p:nvPr>
            <p:ph idx="1"/>
          </p:nvPr>
        </p:nvSpPr>
        <p:spPr>
          <a:xfrm>
            <a:off x="522515" y="1845733"/>
            <a:ext cx="11317184" cy="4531315"/>
          </a:xfrm>
        </p:spPr>
        <p:txBody>
          <a:bodyPr>
            <a:normAutofit/>
          </a:bodyPr>
          <a:lstStyle/>
          <a:p>
            <a:pPr>
              <a:buFont typeface="Wingdings" panose="05000000000000000000" pitchFamily="2" charset="2"/>
              <a:buChar char="Ø"/>
            </a:pPr>
            <a:r>
              <a:rPr lang="lt-LT" sz="2800" b="1" dirty="0">
                <a:latin typeface="Times New Roman" panose="02020603050405020304" pitchFamily="18" charset="0"/>
                <a:cs typeface="Times New Roman" panose="02020603050405020304" pitchFamily="18" charset="0"/>
              </a:rPr>
              <a:t>Projekto rezultatai</a:t>
            </a:r>
            <a:r>
              <a:rPr lang="lt-LT" sz="2800"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Ø"/>
            </a:pPr>
            <a:r>
              <a:rPr lang="lt-LT" sz="2400" dirty="0">
                <a:latin typeface="Times New Roman" panose="02020603050405020304" pitchFamily="18" charset="0"/>
                <a:cs typeface="Times New Roman" panose="02020603050405020304" pitchFamily="18" charset="0"/>
              </a:rPr>
              <a:t>sėkminga kiekvieno mokinio pažanga (pagerėjo NMPP rezultatai);</a:t>
            </a:r>
          </a:p>
          <a:p>
            <a:pPr lvl="1">
              <a:buFont typeface="Wingdings" panose="05000000000000000000" pitchFamily="2" charset="2"/>
              <a:buChar char="Ø"/>
            </a:pPr>
            <a:r>
              <a:rPr lang="lt-LT" sz="2400" dirty="0">
                <a:latin typeface="Times New Roman" panose="02020603050405020304" pitchFamily="18" charset="0"/>
                <a:cs typeface="Times New Roman" panose="02020603050405020304" pitchFamily="18" charset="0"/>
              </a:rPr>
              <a:t>paveikiau organizuojamas ugdymo procesas (taikomi modernūs mokymo metodai);</a:t>
            </a:r>
          </a:p>
          <a:p>
            <a:pPr lvl="1">
              <a:buFont typeface="Wingdings" panose="05000000000000000000" pitchFamily="2" charset="2"/>
              <a:buChar char="Ø"/>
            </a:pPr>
            <a:r>
              <a:rPr lang="lt-LT" sz="2400" dirty="0">
                <a:latin typeface="Times New Roman" panose="02020603050405020304" pitchFamily="18" charset="0"/>
                <a:cs typeface="Times New Roman" panose="02020603050405020304" pitchFamily="18" charset="0"/>
              </a:rPr>
              <a:t>užtikrinamas profesinis mokytojo meistriškumas (</a:t>
            </a:r>
            <a:r>
              <a:rPr lang="en-US" sz="2400" dirty="0">
                <a:latin typeface="Times New Roman" panose="02020603050405020304" pitchFamily="18" charset="0"/>
                <a:cs typeface="Times New Roman" panose="02020603050405020304" pitchFamily="18" charset="0"/>
              </a:rPr>
              <a:t>10% </a:t>
            </a:r>
            <a:r>
              <a:rPr lang="lt-LT" sz="2400" dirty="0">
                <a:latin typeface="Times New Roman" panose="02020603050405020304" pitchFamily="18" charset="0"/>
                <a:cs typeface="Times New Roman" panose="02020603050405020304" pitchFamily="18" charset="0"/>
              </a:rPr>
              <a:t>padidėjo mokytojų, naudojančių šiuolaikines mokymo(</a:t>
            </a:r>
            <a:r>
              <a:rPr lang="lt-LT" sz="2400" dirty="0" err="1">
                <a:latin typeface="Times New Roman" panose="02020603050405020304" pitchFamily="18" charset="0"/>
                <a:cs typeface="Times New Roman" panose="02020603050405020304" pitchFamily="18" charset="0"/>
              </a:rPr>
              <a:t>si</a:t>
            </a:r>
            <a:r>
              <a:rPr lang="lt-LT" sz="2400" dirty="0">
                <a:latin typeface="Times New Roman" panose="02020603050405020304" pitchFamily="18" charset="0"/>
                <a:cs typeface="Times New Roman" panose="02020603050405020304" pitchFamily="18" charset="0"/>
              </a:rPr>
              <a:t>) strategijas, skaičius);</a:t>
            </a:r>
          </a:p>
          <a:p>
            <a:pPr lvl="1">
              <a:buFont typeface="Wingdings" panose="05000000000000000000" pitchFamily="2" charset="2"/>
              <a:buChar char="Ø"/>
            </a:pPr>
            <a:r>
              <a:rPr lang="lt-LT" sz="2400" dirty="0">
                <a:latin typeface="Times New Roman" panose="02020603050405020304" pitchFamily="18" charset="0"/>
                <a:cs typeface="Times New Roman" panose="02020603050405020304" pitchFamily="18" charset="0"/>
              </a:rPr>
              <a:t>mokinių tėvų dalyvavimas organizuojant ugdymo procesą.</a:t>
            </a:r>
          </a:p>
          <a:p>
            <a:pPr>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Projekto </a:t>
            </a:r>
            <a:r>
              <a:rPr lang="lt-LT" sz="2800" b="1" dirty="0">
                <a:latin typeface="Times New Roman" panose="02020603050405020304" pitchFamily="18" charset="0"/>
                <a:cs typeface="Times New Roman" panose="02020603050405020304" pitchFamily="18" charset="0"/>
              </a:rPr>
              <a:t>Tvarumo palaikymo grupė </a:t>
            </a:r>
            <a:r>
              <a:rPr lang="lt-LT" sz="2800" dirty="0">
                <a:latin typeface="Times New Roman" panose="02020603050405020304" pitchFamily="18" charset="0"/>
                <a:cs typeface="Times New Roman" panose="02020603050405020304" pitchFamily="18" charset="0"/>
              </a:rPr>
              <a:t>dirba </a:t>
            </a:r>
            <a:r>
              <a:rPr lang="lt-LT" sz="2800" b="1" dirty="0">
                <a:latin typeface="Times New Roman" panose="02020603050405020304" pitchFamily="18" charset="0"/>
                <a:cs typeface="Times New Roman" panose="02020603050405020304" pitchFamily="18" charset="0"/>
              </a:rPr>
              <a:t>tinklaveikos</a:t>
            </a:r>
            <a:r>
              <a:rPr lang="lt-LT" sz="2800" dirty="0">
                <a:latin typeface="Times New Roman" panose="02020603050405020304" pitchFamily="18" charset="0"/>
                <a:cs typeface="Times New Roman" panose="02020603050405020304" pitchFamily="18" charset="0"/>
              </a:rPr>
              <a:t> principu:</a:t>
            </a:r>
          </a:p>
          <a:p>
            <a:pPr lvl="1">
              <a:buFont typeface="Wingdings" panose="05000000000000000000" pitchFamily="2" charset="2"/>
              <a:buChar char="Ø"/>
            </a:pPr>
            <a:r>
              <a:rPr lang="lt-LT" sz="2400" dirty="0">
                <a:latin typeface="Times New Roman" panose="02020603050405020304" pitchFamily="18" charset="0"/>
                <a:cs typeface="Times New Roman" panose="02020603050405020304" pitchFamily="18" charset="0"/>
              </a:rPr>
              <a:t>suburtos 7 bendradarbiavimo grupės iš įvairių tipų mokyklų;</a:t>
            </a:r>
          </a:p>
          <a:p>
            <a:pPr lvl="1">
              <a:buFont typeface="Wingdings" panose="05000000000000000000" pitchFamily="2" charset="2"/>
              <a:buChar char="Ø"/>
            </a:pPr>
            <a:r>
              <a:rPr lang="lt-LT" sz="2400" dirty="0">
                <a:latin typeface="Times New Roman" panose="02020603050405020304" pitchFamily="18" charset="0"/>
                <a:cs typeface="Times New Roman" panose="02020603050405020304" pitchFamily="18" charset="0"/>
              </a:rPr>
              <a:t>įsitraukusios 26 bendrojo ir ikimokyklinio ugdymo įstaigos;</a:t>
            </a:r>
          </a:p>
          <a:p>
            <a:pPr lvl="1">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3</a:t>
            </a:r>
            <a:r>
              <a:rPr lang="lt-LT" sz="2400" dirty="0">
                <a:latin typeface="Times New Roman" panose="02020603050405020304" pitchFamily="18" charset="0"/>
                <a:cs typeface="Times New Roman" panose="02020603050405020304" pitchFamily="18" charset="0"/>
              </a:rPr>
              <a:t> kartus per mokslo metus organizuojami bendradarbiaujančių mokyklų grupių susitikimai, profesiniai dialogai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1683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aizdo rezultatas pagal uÅ¾klausÄ âkauno rajono logoâ">
            <a:extLst>
              <a:ext uri="{FF2B5EF4-FFF2-40B4-BE49-F238E27FC236}">
                <a16:creationId xmlns:a16="http://schemas.microsoft.com/office/drawing/2014/main" id="{E4F640CF-0544-4BA2-BCB1-11EF89C49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9" y="0"/>
            <a:ext cx="1265002" cy="1259379"/>
          </a:xfrm>
          <a:prstGeom prst="rect">
            <a:avLst/>
          </a:prstGeom>
          <a:noFill/>
          <a:extLst>
            <a:ext uri="{909E8E84-426E-40DD-AFC4-6F175D3DCCD1}">
              <a14:hiddenFill xmlns:a14="http://schemas.microsoft.com/office/drawing/2010/main">
                <a:solidFill>
                  <a:srgbClr val="FFFFFF"/>
                </a:solidFill>
              </a14:hiddenFill>
            </a:ext>
          </a:extLst>
        </p:spPr>
      </p:pic>
      <p:sp>
        <p:nvSpPr>
          <p:cNvPr id="2" name="Pavadinimas 1">
            <a:extLst>
              <a:ext uri="{FF2B5EF4-FFF2-40B4-BE49-F238E27FC236}">
                <a16:creationId xmlns:a16="http://schemas.microsoft.com/office/drawing/2014/main" id="{BA8FFCD8-407F-4E2F-95AB-EAADCFB29C7D}"/>
              </a:ext>
            </a:extLst>
          </p:cNvPr>
          <p:cNvSpPr>
            <a:spLocks noGrp="1"/>
          </p:cNvSpPr>
          <p:nvPr>
            <p:ph type="title"/>
          </p:nvPr>
        </p:nvSpPr>
        <p:spPr>
          <a:xfrm>
            <a:off x="1097280" y="286604"/>
            <a:ext cx="10058400" cy="972776"/>
          </a:xfrm>
        </p:spPr>
        <p:txBody>
          <a:bodyPr>
            <a:normAutofit fontScale="90000"/>
          </a:bodyPr>
          <a:lstStyle/>
          <a:p>
            <a:pPr algn="ctr"/>
            <a:r>
              <a:rPr lang="lt-LT" sz="5400" b="1" dirty="0"/>
              <a:t>Atnaujintų ugdymo programų diegimas</a:t>
            </a:r>
            <a:endParaRPr lang="en-US" b="1" dirty="0"/>
          </a:p>
        </p:txBody>
      </p:sp>
      <p:sp>
        <p:nvSpPr>
          <p:cNvPr id="3" name="Turinio vietos rezervavimo ženklas 2">
            <a:extLst>
              <a:ext uri="{FF2B5EF4-FFF2-40B4-BE49-F238E27FC236}">
                <a16:creationId xmlns:a16="http://schemas.microsoft.com/office/drawing/2014/main" id="{C351F712-887D-43A4-B97D-7253E425734C}"/>
              </a:ext>
            </a:extLst>
          </p:cNvPr>
          <p:cNvSpPr>
            <a:spLocks noGrp="1"/>
          </p:cNvSpPr>
          <p:nvPr>
            <p:ph idx="1"/>
          </p:nvPr>
        </p:nvSpPr>
        <p:spPr>
          <a:xfrm>
            <a:off x="532140" y="1739855"/>
            <a:ext cx="11317184" cy="4531315"/>
          </a:xfrm>
        </p:spPr>
        <p:txBody>
          <a:bodyPr>
            <a:normAutofit lnSpcReduction="10000"/>
          </a:bodyPr>
          <a:lstStyle/>
          <a:p>
            <a:pPr>
              <a:lnSpc>
                <a:spcPct val="110000"/>
              </a:lnSpc>
              <a:spcBef>
                <a:spcPts val="0"/>
              </a:spcBef>
              <a:spcAft>
                <a:spcPts val="600"/>
              </a:spcAft>
              <a:buFont typeface="Wingdings" panose="05000000000000000000" pitchFamily="2" charset="2"/>
              <a:buChar char="Ø"/>
            </a:pPr>
            <a:r>
              <a:rPr lang="lt-LT" b="1" dirty="0" err="1">
                <a:latin typeface="Times New Roman" panose="02020603050405020304" pitchFamily="18" charset="0"/>
                <a:cs typeface="Times New Roman" panose="02020603050405020304" pitchFamily="18" charset="0"/>
              </a:rPr>
              <a:t>Atlika</a:t>
            </a:r>
            <a:r>
              <a:rPr lang="lt-LT" b="1" dirty="0">
                <a:latin typeface="Times New Roman" panose="02020603050405020304" pitchFamily="18" charset="0"/>
                <a:cs typeface="Times New Roman" panose="02020603050405020304" pitchFamily="18" charset="0"/>
              </a:rPr>
              <a:t> veikla:</a:t>
            </a:r>
          </a:p>
          <a:p>
            <a:pPr lvl="1">
              <a:lnSpc>
                <a:spcPct val="110000"/>
              </a:lnSpc>
              <a:spcBef>
                <a:spcPts val="0"/>
              </a:spcBef>
              <a:spcAft>
                <a:spcPts val="600"/>
              </a:spcAf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a:t>
            </a:r>
            <a:r>
              <a:rPr lang="lt-LT" dirty="0" err="1">
                <a:latin typeface="Times New Roman" panose="02020603050405020304" pitchFamily="18" charset="0"/>
                <a:cs typeface="Times New Roman" panose="02020603050405020304" pitchFamily="18" charset="0"/>
              </a:rPr>
              <a:t>okyklų</a:t>
            </a:r>
            <a:r>
              <a:rPr lang="lt-LT" dirty="0">
                <a:latin typeface="Times New Roman" panose="02020603050405020304" pitchFamily="18" charset="0"/>
                <a:cs typeface="Times New Roman" panose="02020603050405020304" pitchFamily="18" charset="0"/>
              </a:rPr>
              <a:t> bendruomenės buvo nuolat </a:t>
            </a:r>
            <a:r>
              <a:rPr lang="lt-LT" b="1" dirty="0">
                <a:latin typeface="Times New Roman" panose="02020603050405020304" pitchFamily="18" charset="0"/>
                <a:cs typeface="Times New Roman" panose="02020603050405020304" pitchFamily="18" charset="0"/>
              </a:rPr>
              <a:t>informuojamos e-paštais </a:t>
            </a:r>
            <a:r>
              <a:rPr lang="lt-LT" dirty="0">
                <a:latin typeface="Times New Roman" panose="02020603050405020304" pitchFamily="18" charset="0"/>
                <a:cs typeface="Times New Roman" panose="02020603050405020304" pitchFamily="18" charset="0"/>
              </a:rPr>
              <a:t>apie NŠA organizuojamus nuotolinius ekspertų, rengusių kompetencijų aprašus, pristatymus</a:t>
            </a:r>
            <a:r>
              <a:rPr lang="en-US" dirty="0">
                <a:latin typeface="Times New Roman" panose="02020603050405020304" pitchFamily="18" charset="0"/>
                <a:cs typeface="Times New Roman" panose="02020603050405020304" pitchFamily="18" charset="0"/>
              </a:rPr>
              <a:t>;</a:t>
            </a:r>
            <a:endParaRPr lang="lt-LT" dirty="0">
              <a:latin typeface="Times New Roman" panose="02020603050405020304" pitchFamily="18" charset="0"/>
              <a:cs typeface="Times New Roman" panose="02020603050405020304" pitchFamily="18" charset="0"/>
            </a:endParaRPr>
          </a:p>
          <a:p>
            <a:pPr lvl="1">
              <a:lnSpc>
                <a:spcPct val="110000"/>
              </a:lnSpc>
              <a:spcBef>
                <a:spcPts val="0"/>
              </a:spcBef>
              <a:spcAft>
                <a:spcPts val="600"/>
              </a:spcAft>
              <a:buFont typeface="Wingdings" panose="05000000000000000000" pitchFamily="2" charset="2"/>
              <a:buChar char="Ø"/>
            </a:pPr>
            <a:r>
              <a:rPr lang="lt-LT" dirty="0">
                <a:latin typeface="Times New Roman" panose="02020603050405020304" pitchFamily="18" charset="0"/>
                <a:cs typeface="Times New Roman" panose="02020603050405020304" pitchFamily="18" charset="0"/>
              </a:rPr>
              <a:t>Švietimo centras organizavo </a:t>
            </a:r>
            <a:r>
              <a:rPr lang="en-US" b="1" dirty="0">
                <a:latin typeface="Times New Roman" panose="02020603050405020304" pitchFamily="18" charset="0"/>
                <a:cs typeface="Times New Roman" panose="02020603050405020304" pitchFamily="18" charset="0"/>
              </a:rPr>
              <a:t>7</a:t>
            </a:r>
            <a:r>
              <a:rPr lang="lt-LT" b="1" dirty="0">
                <a:latin typeface="Times New Roman" panose="02020603050405020304" pitchFamily="18" charset="0"/>
                <a:cs typeface="Times New Roman" panose="02020603050405020304" pitchFamily="18" charset="0"/>
              </a:rPr>
              <a:t> nuotolinius renginius </a:t>
            </a:r>
            <a:r>
              <a:rPr lang="lt-LT" dirty="0">
                <a:latin typeface="Times New Roman" panose="02020603050405020304" pitchFamily="18" charset="0"/>
                <a:cs typeface="Times New Roman" panose="02020603050405020304" pitchFamily="18" charset="0"/>
              </a:rPr>
              <a:t>Kauno rajono mokyklų pavaduotojams ugdymui</a:t>
            </a:r>
            <a:r>
              <a:rPr lang="en-US" dirty="0">
                <a:latin typeface="Times New Roman" panose="02020603050405020304" pitchFamily="18" charset="0"/>
                <a:cs typeface="Times New Roman" panose="02020603050405020304" pitchFamily="18" charset="0"/>
              </a:rPr>
              <a:t>;</a:t>
            </a:r>
            <a:endParaRPr lang="lt-LT" dirty="0">
              <a:latin typeface="Times New Roman" panose="02020603050405020304" pitchFamily="18" charset="0"/>
              <a:cs typeface="Times New Roman" panose="02020603050405020304" pitchFamily="18" charset="0"/>
            </a:endParaRPr>
          </a:p>
          <a:p>
            <a:pPr lvl="1">
              <a:lnSpc>
                <a:spcPct val="110000"/>
              </a:lnSpc>
              <a:spcBef>
                <a:spcPts val="0"/>
              </a:spcBef>
              <a:spcAft>
                <a:spcPts val="600"/>
              </a:spcAft>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s</a:t>
            </a:r>
            <a:r>
              <a:rPr lang="lt-LT" b="1" dirty="0" err="1">
                <a:latin typeface="Times New Roman" panose="02020603050405020304" pitchFamily="18" charset="0"/>
                <a:cs typeface="Times New Roman" panose="02020603050405020304" pitchFamily="18" charset="0"/>
              </a:rPr>
              <a:t>uburta</a:t>
            </a:r>
            <a:r>
              <a:rPr lang="lt-LT" dirty="0">
                <a:latin typeface="Times New Roman" panose="02020603050405020304" pitchFamily="18" charset="0"/>
                <a:cs typeface="Times New Roman" panose="02020603050405020304" pitchFamily="18" charset="0"/>
              </a:rPr>
              <a:t> savivaldybės ugdymo turinio atnaujinimo </a:t>
            </a:r>
            <a:r>
              <a:rPr lang="lt-LT" b="1" dirty="0">
                <a:latin typeface="Times New Roman" panose="02020603050405020304" pitchFamily="18" charset="0"/>
                <a:cs typeface="Times New Roman" panose="02020603050405020304" pitchFamily="18" charset="0"/>
              </a:rPr>
              <a:t>komanda</a:t>
            </a:r>
            <a:r>
              <a:rPr lang="en-US" dirty="0">
                <a:latin typeface="Times New Roman" panose="02020603050405020304" pitchFamily="18" charset="0"/>
                <a:cs typeface="Times New Roman" panose="02020603050405020304" pitchFamily="18" charset="0"/>
              </a:rPr>
              <a:t>;</a:t>
            </a:r>
          </a:p>
          <a:p>
            <a:pPr lvl="1">
              <a:lnSpc>
                <a:spcPct val="110000"/>
              </a:lnSpc>
              <a:spcBef>
                <a:spcPts val="0"/>
              </a:spcBef>
              <a:spcAft>
                <a:spcPts val="600"/>
              </a:spcAft>
              <a:buFont typeface="Wingdings" panose="05000000000000000000" pitchFamily="2" charset="2"/>
              <a:buChar char="Ø"/>
            </a:pPr>
            <a:r>
              <a:rPr lang="lt-LT" b="1" dirty="0">
                <a:latin typeface="Times New Roman" panose="02020603050405020304" pitchFamily="18" charset="0"/>
                <a:cs typeface="Times New Roman" panose="02020603050405020304" pitchFamily="18" charset="0"/>
              </a:rPr>
              <a:t>visos mokyklos</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pakviestos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dalyvauti</a:t>
            </a:r>
            <a:r>
              <a:rPr lang="lt-LT" dirty="0">
                <a:latin typeface="Times New Roman" panose="02020603050405020304" pitchFamily="18" charset="0"/>
                <a:cs typeface="Times New Roman" panose="02020603050405020304" pitchFamily="18" charset="0"/>
              </a:rPr>
              <a:t> </a:t>
            </a:r>
            <a:r>
              <a:rPr lang="lt-LT" b="1" dirty="0" err="1">
                <a:latin typeface="Times New Roman" panose="02020603050405020304" pitchFamily="18" charset="0"/>
                <a:cs typeface="Times New Roman" panose="02020603050405020304" pitchFamily="18" charset="0"/>
              </a:rPr>
              <a:t>atrank</a:t>
            </a:r>
            <a:r>
              <a:rPr lang="en-US" b="1" dirty="0" err="1">
                <a:latin typeface="Times New Roman" panose="02020603050405020304" pitchFamily="18" charset="0"/>
                <a:cs typeface="Times New Roman" panose="02020603050405020304" pitchFamily="18" charset="0"/>
              </a:rPr>
              <a:t>oje</a:t>
            </a:r>
            <a:r>
              <a:rPr lang="lt-LT" dirty="0">
                <a:latin typeface="Times New Roman" panose="02020603050405020304" pitchFamily="18" charset="0"/>
                <a:cs typeface="Times New Roman" panose="02020603050405020304" pitchFamily="18" charset="0"/>
              </a:rPr>
              <a:t> Mokyklų pasirengimo diegti atnaujintas pradinio, pagrindinio ir vidurinio ugdymo bendrąsias programas veiklos tyrime</a:t>
            </a:r>
            <a:r>
              <a:rPr lang="en-US" dirty="0">
                <a:latin typeface="Times New Roman" panose="02020603050405020304" pitchFamily="18" charset="0"/>
                <a:cs typeface="Times New Roman" panose="02020603050405020304" pitchFamily="18" charset="0"/>
              </a:rPr>
              <a:t>.</a:t>
            </a:r>
            <a:endParaRPr lang="lt-LT" dirty="0">
              <a:latin typeface="Times New Roman" panose="02020603050405020304" pitchFamily="18" charset="0"/>
              <a:cs typeface="Times New Roman" panose="02020603050405020304" pitchFamily="18" charset="0"/>
            </a:endParaRPr>
          </a:p>
          <a:p>
            <a:pPr>
              <a:lnSpc>
                <a:spcPct val="110000"/>
              </a:lnSpc>
              <a:spcBef>
                <a:spcPts val="0"/>
              </a:spcBef>
              <a:spcAft>
                <a:spcPts val="600"/>
              </a:spcAft>
              <a:buFont typeface="Wingdings" panose="05000000000000000000" pitchFamily="2" charset="2"/>
              <a:buChar char="Ø"/>
            </a:pPr>
            <a:r>
              <a:rPr lang="lt-LT" b="1" dirty="0">
                <a:latin typeface="Times New Roman" panose="02020603050405020304" pitchFamily="18" charset="0"/>
                <a:cs typeface="Times New Roman" panose="02020603050405020304" pitchFamily="18" charset="0"/>
              </a:rPr>
              <a:t>Numatoma veikla:</a:t>
            </a:r>
          </a:p>
          <a:p>
            <a:pPr lvl="1">
              <a:lnSpc>
                <a:spcPct val="110000"/>
              </a:lnSpc>
              <a:spcBef>
                <a:spcPts val="0"/>
              </a:spcBef>
              <a:spcAft>
                <a:spcPts val="600"/>
              </a:spcAft>
              <a:buFont typeface="Wingdings" panose="05000000000000000000" pitchFamily="2" charset="2"/>
              <a:buChar char="Ø"/>
            </a:pPr>
            <a:r>
              <a:rPr lang="lt-LT" dirty="0">
                <a:latin typeface="Times New Roman" panose="02020603050405020304" pitchFamily="18" charset="0"/>
                <a:cs typeface="Times New Roman" panose="02020603050405020304" pitchFamily="18" charset="0"/>
              </a:rPr>
              <a:t>Švietimo centras </a:t>
            </a:r>
            <a:r>
              <a:rPr lang="en-US" b="1" dirty="0">
                <a:latin typeface="Times New Roman" panose="02020603050405020304" pitchFamily="18" charset="0"/>
                <a:cs typeface="Times New Roman" panose="02020603050405020304" pitchFamily="18" charset="0"/>
              </a:rPr>
              <a:t>rugs</a:t>
            </a:r>
            <a:r>
              <a:rPr lang="lt-LT" b="1" dirty="0">
                <a:latin typeface="Times New Roman" panose="02020603050405020304" pitchFamily="18" charset="0"/>
                <a:cs typeface="Times New Roman" panose="02020603050405020304" pitchFamily="18" charset="0"/>
              </a:rPr>
              <a:t>ėjo 22 d.</a:t>
            </a:r>
            <a:r>
              <a:rPr lang="lt-LT" dirty="0">
                <a:latin typeface="Times New Roman" panose="02020603050405020304" pitchFamily="18" charset="0"/>
                <a:cs typeface="Times New Roman" panose="02020603050405020304" pitchFamily="18" charset="0"/>
              </a:rPr>
              <a:t> organizuos </a:t>
            </a:r>
            <a:r>
              <a:rPr lang="lt-LT" b="1" dirty="0">
                <a:latin typeface="Times New Roman" panose="02020603050405020304" pitchFamily="18" charset="0"/>
                <a:cs typeface="Times New Roman" panose="02020603050405020304" pitchFamily="18" charset="0"/>
              </a:rPr>
              <a:t>dalykinį pasitarimą </a:t>
            </a:r>
            <a:r>
              <a:rPr lang="lt-LT" dirty="0">
                <a:latin typeface="Times New Roman" panose="02020603050405020304" pitchFamily="18" charset="0"/>
                <a:cs typeface="Times New Roman" panose="02020603050405020304" pitchFamily="18" charset="0"/>
              </a:rPr>
              <a:t>pavaduotojams ugdymui</a:t>
            </a:r>
            <a:r>
              <a:rPr lang="en-US" dirty="0">
                <a:latin typeface="Times New Roman" panose="02020603050405020304" pitchFamily="18" charset="0"/>
                <a:cs typeface="Times New Roman" panose="02020603050405020304" pitchFamily="18" charset="0"/>
              </a:rPr>
              <a:t>;</a:t>
            </a:r>
            <a:endParaRPr lang="lt-LT" dirty="0">
              <a:latin typeface="Times New Roman" panose="02020603050405020304" pitchFamily="18" charset="0"/>
              <a:cs typeface="Times New Roman" panose="02020603050405020304" pitchFamily="18" charset="0"/>
            </a:endParaRPr>
          </a:p>
          <a:p>
            <a:pPr lvl="1">
              <a:lnSpc>
                <a:spcPct val="110000"/>
              </a:lnSpc>
              <a:spcBef>
                <a:spcPts val="0"/>
              </a:spcBef>
              <a:spcAft>
                <a:spcPts val="600"/>
              </a:spcAft>
              <a:buFont typeface="Wingdings" panose="05000000000000000000" pitchFamily="2" charset="2"/>
              <a:buChar char="Ø"/>
            </a:pPr>
            <a:r>
              <a:rPr lang="lt-LT" dirty="0">
                <a:latin typeface="Times New Roman" panose="02020603050405020304" pitchFamily="18" charset="0"/>
                <a:cs typeface="Times New Roman" panose="02020603050405020304" pitchFamily="18" charset="0"/>
              </a:rPr>
              <a:t>Mokyklų metodinės dalykų grupės, vadovaujamos pavaduotojų ugdymui, </a:t>
            </a:r>
            <a:r>
              <a:rPr lang="lt-LT" b="1" dirty="0">
                <a:latin typeface="Times New Roman" panose="02020603050405020304" pitchFamily="18" charset="0"/>
                <a:cs typeface="Times New Roman" panose="02020603050405020304" pitchFamily="18" charset="0"/>
              </a:rPr>
              <a:t>iki gruodžio 20</a:t>
            </a:r>
            <a:r>
              <a:rPr lang="en-US" b="1" dirty="0">
                <a:latin typeface="Times New Roman" panose="02020603050405020304" pitchFamily="18" charset="0"/>
                <a:cs typeface="Times New Roman" panose="02020603050405020304" pitchFamily="18" charset="0"/>
              </a:rPr>
              <a:t> </a:t>
            </a:r>
            <a:r>
              <a:rPr lang="lt-LT" b="1" dirty="0">
                <a:latin typeface="Times New Roman" panose="02020603050405020304" pitchFamily="18" charset="0"/>
                <a:cs typeface="Times New Roman" panose="02020603050405020304" pitchFamily="18" charset="0"/>
              </a:rPr>
              <a:t>d.</a:t>
            </a:r>
            <a:r>
              <a:rPr lang="lt-LT" dirty="0">
                <a:latin typeface="Times New Roman" panose="02020603050405020304" pitchFamily="18" charset="0"/>
                <a:cs typeface="Times New Roman" panose="02020603050405020304" pitchFamily="18" charset="0"/>
              </a:rPr>
              <a:t> savarankiškai studijuoja BUP; probleminius klausimus </a:t>
            </a:r>
            <a:r>
              <a:rPr lang="lt-LT" b="1" dirty="0">
                <a:latin typeface="Times New Roman" panose="02020603050405020304" pitchFamily="18" charset="0"/>
                <a:cs typeface="Times New Roman" panose="02020603050405020304" pitchFamily="18" charset="0"/>
              </a:rPr>
              <a:t>talpina Švietimo centro sukurtame Google diske</a:t>
            </a:r>
            <a:r>
              <a:rPr lang="en-US" dirty="0">
                <a:latin typeface="Times New Roman" panose="02020603050405020304" pitchFamily="18" charset="0"/>
                <a:cs typeface="Times New Roman" panose="02020603050405020304" pitchFamily="18" charset="0"/>
              </a:rPr>
              <a:t>;</a:t>
            </a:r>
            <a:endParaRPr lang="lt-LT" dirty="0">
              <a:latin typeface="Times New Roman" panose="02020603050405020304" pitchFamily="18" charset="0"/>
              <a:cs typeface="Times New Roman" panose="02020603050405020304" pitchFamily="18" charset="0"/>
            </a:endParaRPr>
          </a:p>
          <a:p>
            <a:pPr lvl="1">
              <a:lnSpc>
                <a:spcPct val="110000"/>
              </a:lnSpc>
              <a:spcBef>
                <a:spcPts val="0"/>
              </a:spcBef>
              <a:spcAft>
                <a:spcPts val="600"/>
              </a:spcAft>
              <a:buFont typeface="Wingdings" panose="05000000000000000000" pitchFamily="2" charset="2"/>
              <a:buChar char="Ø"/>
            </a:pPr>
            <a:r>
              <a:rPr lang="lt-LT" dirty="0">
                <a:latin typeface="Times New Roman" panose="02020603050405020304" pitchFamily="18" charset="0"/>
                <a:cs typeface="Times New Roman" panose="02020603050405020304" pitchFamily="18" charset="0"/>
              </a:rPr>
              <a:t>Švietimo centras nuo </a:t>
            </a:r>
            <a:r>
              <a:rPr lang="lt-LT" b="1" dirty="0">
                <a:latin typeface="Times New Roman" panose="02020603050405020304" pitchFamily="18" charset="0"/>
                <a:cs typeface="Times New Roman" panose="02020603050405020304" pitchFamily="18" charset="0"/>
              </a:rPr>
              <a:t>2022 m. sausio mėn. </a:t>
            </a:r>
            <a:r>
              <a:rPr lang="lt-LT" dirty="0">
                <a:latin typeface="Times New Roman" panose="02020603050405020304" pitchFamily="18" charset="0"/>
                <a:cs typeface="Times New Roman" panose="02020603050405020304" pitchFamily="18" charset="0"/>
              </a:rPr>
              <a:t>organizuos metodinius  dalykų mokytojų pasitarimus bei </a:t>
            </a:r>
            <a:r>
              <a:rPr lang="lt-LT" b="1" dirty="0">
                <a:latin typeface="Times New Roman" panose="02020603050405020304" pitchFamily="18" charset="0"/>
                <a:cs typeface="Times New Roman" panose="02020603050405020304" pitchFamily="18" charset="0"/>
              </a:rPr>
              <a:t>mokymus su ekspertais</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310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ktyvinė">
  <a:themeElements>
    <a:clrScheme name="Retrospektyvinė">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ktyvinė">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yvinė">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4937</TotalTime>
  <Words>3343</Words>
  <Application>Microsoft Office PowerPoint</Application>
  <PresentationFormat>Plačiaekranė</PresentationFormat>
  <Paragraphs>291</Paragraphs>
  <Slides>18</Slides>
  <Notes>17</Notes>
  <HiddenSlides>0</HiddenSlides>
  <MMClips>0</MMClips>
  <ScaleCrop>false</ScaleCrop>
  <HeadingPairs>
    <vt:vector size="6" baseType="variant">
      <vt:variant>
        <vt:lpstr>Naudojami šriftai</vt:lpstr>
      </vt:variant>
      <vt:variant>
        <vt:i4>7</vt:i4>
      </vt:variant>
      <vt:variant>
        <vt:lpstr>Tema</vt:lpstr>
      </vt:variant>
      <vt:variant>
        <vt:i4>2</vt:i4>
      </vt:variant>
      <vt:variant>
        <vt:lpstr>Skaidrių pavadinimai</vt:lpstr>
      </vt:variant>
      <vt:variant>
        <vt:i4>18</vt:i4>
      </vt:variant>
    </vt:vector>
  </HeadingPairs>
  <TitlesOfParts>
    <vt:vector size="27" baseType="lpstr">
      <vt:lpstr>Arial</vt:lpstr>
      <vt:lpstr>Calibri</vt:lpstr>
      <vt:lpstr>Calibri Light</vt:lpstr>
      <vt:lpstr>Garamond</vt:lpstr>
      <vt:lpstr>Symbol</vt:lpstr>
      <vt:lpstr>Times New Roman</vt:lpstr>
      <vt:lpstr>Wingdings</vt:lpstr>
      <vt:lpstr>Retrospektyvinė</vt:lpstr>
      <vt:lpstr>„Office“ tema</vt:lpstr>
      <vt:lpstr>Saugaus ir sėkmingo mokinių sugrįžimo į mokyklas užtikrinimas</vt:lpstr>
      <vt:lpstr>Saugumo užtikrinimas (laikantis operacijų vadovo sprendime nustatytų reikalavimų)</vt:lpstr>
      <vt:lpstr>Ugdymo organizavimas (laikantis ŠMSM rekomendacijų)</vt:lpstr>
      <vt:lpstr>Mokinių maitinimo organizavimo aktualijos</vt:lpstr>
      <vt:lpstr>Mokinių vežimas</vt:lpstr>
      <vt:lpstr>Švietimo kokybės rodikliai </vt:lpstr>
      <vt:lpstr>Ugdymo kokybės užtikrinimas  (Kokybės krepšelio projektas)</vt:lpstr>
      <vt:lpstr>Ugdymo kokybės užtikrinimas  (LL3 projektas „Pozityvioji komunikacija ugdymosi rezultatams“ )</vt:lpstr>
      <vt:lpstr>Atnaujintų ugdymo programų diegimas</vt:lpstr>
      <vt:lpstr>Pagalba mokiniui (laikantis ŠMSM rekomendacijų)</vt:lpstr>
      <vt:lpstr>Patyčių prevencija, socialinis emocinis ugdymas </vt:lpstr>
      <vt:lpstr>Vaikų ir jaunimo socializacijos, psichoaktyviųjų medžiagų vartojimo prevencijos programos</vt:lpstr>
      <vt:lpstr>„PowerPoint“ pateiktis</vt:lpstr>
      <vt:lpstr>„PowerPoint“ pateiktis</vt:lpstr>
      <vt:lpstr>Papildomos Mokytojų pritraukimo priemonės  (2021 m. liepos 1 d. Kauno rajono savivaldybės tarybos sprendimas)</vt:lpstr>
      <vt:lpstr>Mokytojų motyvavimo priemonės </vt:lpstr>
      <vt:lpstr>2021 m. m. uždaviniai</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Skyriaus vedėjo vadybinės nuostatos</dc:title>
  <dc:creator>Vedeja</dc:creator>
  <cp:lastModifiedBy>Jonas Petkevičius</cp:lastModifiedBy>
  <cp:revision>527</cp:revision>
  <cp:lastPrinted>2019-08-27T12:13:00Z</cp:lastPrinted>
  <dcterms:created xsi:type="dcterms:W3CDTF">2019-02-21T14:05:24Z</dcterms:created>
  <dcterms:modified xsi:type="dcterms:W3CDTF">2021-08-30T08:02:49Z</dcterms:modified>
</cp:coreProperties>
</file>