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0" r:id="rId5"/>
    <p:sldId id="283" r:id="rId6"/>
    <p:sldId id="284" r:id="rId7"/>
    <p:sldId id="280" r:id="rId8"/>
    <p:sldId id="281" r:id="rId9"/>
    <p:sldId id="277" r:id="rId10"/>
    <p:sldId id="289" r:id="rId11"/>
    <p:sldId id="290" r:id="rId12"/>
    <p:sldId id="288" r:id="rId13"/>
    <p:sldId id="291" r:id="rId14"/>
    <p:sldId id="292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AA65"/>
    <a:srgbClr val="40C978"/>
    <a:srgbClr val="2BDF78"/>
    <a:srgbClr val="4DBD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en-GB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smtClean="0"/>
              <a:t>Spustelėkite norėdami redaguoti šablono paantraštės stilių</a:t>
            </a:r>
            <a:endParaRPr lang="en-GB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5DD71-B1AC-4107-88B1-A3063665D400}" type="datetimeFigureOut">
              <a:rPr lang="en-GB" smtClean="0"/>
              <a:t>30/08/2021</a:t>
            </a:fld>
            <a:endParaRPr lang="en-GB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A7DE-90C8-4DDB-918B-309F5E257D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292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GB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GB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5DD71-B1AC-4107-88B1-A3063665D400}" type="datetimeFigureOut">
              <a:rPr lang="en-GB" smtClean="0"/>
              <a:t>30/08/2021</a:t>
            </a:fld>
            <a:endParaRPr lang="en-GB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A7DE-90C8-4DDB-918B-309F5E257D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753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en-GB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GB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5DD71-B1AC-4107-88B1-A3063665D400}" type="datetimeFigureOut">
              <a:rPr lang="en-GB" smtClean="0"/>
              <a:t>30/08/2021</a:t>
            </a:fld>
            <a:endParaRPr lang="en-GB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A7DE-90C8-4DDB-918B-309F5E257D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832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GB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GB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5DD71-B1AC-4107-88B1-A3063665D400}" type="datetimeFigureOut">
              <a:rPr lang="en-GB" smtClean="0"/>
              <a:t>30/08/2021</a:t>
            </a:fld>
            <a:endParaRPr lang="en-GB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A7DE-90C8-4DDB-918B-309F5E257D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43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en-GB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5DD71-B1AC-4107-88B1-A3063665D400}" type="datetimeFigureOut">
              <a:rPr lang="en-GB" smtClean="0"/>
              <a:t>30/08/2021</a:t>
            </a:fld>
            <a:endParaRPr lang="en-GB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A7DE-90C8-4DDB-918B-309F5E257D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157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GB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GB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GB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5DD71-B1AC-4107-88B1-A3063665D400}" type="datetimeFigureOut">
              <a:rPr lang="en-GB" smtClean="0"/>
              <a:t>30/08/2021</a:t>
            </a:fld>
            <a:endParaRPr lang="en-GB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A7DE-90C8-4DDB-918B-309F5E257D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677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GB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GB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GB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5DD71-B1AC-4107-88B1-A3063665D400}" type="datetimeFigureOut">
              <a:rPr lang="en-GB" smtClean="0"/>
              <a:t>30/08/2021</a:t>
            </a:fld>
            <a:endParaRPr lang="en-GB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A7DE-90C8-4DDB-918B-309F5E257D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08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GB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5DD71-B1AC-4107-88B1-A3063665D400}" type="datetimeFigureOut">
              <a:rPr lang="en-GB" smtClean="0"/>
              <a:t>30/08/2021</a:t>
            </a:fld>
            <a:endParaRPr lang="en-GB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A7DE-90C8-4DDB-918B-309F5E257D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952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5DD71-B1AC-4107-88B1-A3063665D400}" type="datetimeFigureOut">
              <a:rPr lang="en-GB" smtClean="0"/>
              <a:t>30/08/2021</a:t>
            </a:fld>
            <a:endParaRPr lang="en-GB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A7DE-90C8-4DDB-918B-309F5E257D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686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en-GB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GB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5DD71-B1AC-4107-88B1-A3063665D400}" type="datetimeFigureOut">
              <a:rPr lang="en-GB" smtClean="0"/>
              <a:t>30/08/2021</a:t>
            </a:fld>
            <a:endParaRPr lang="en-GB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A7DE-90C8-4DDB-918B-309F5E257D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548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en-GB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5DD71-B1AC-4107-88B1-A3063665D400}" type="datetimeFigureOut">
              <a:rPr lang="en-GB" smtClean="0"/>
              <a:t>30/08/2021</a:t>
            </a:fld>
            <a:endParaRPr lang="en-GB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A7DE-90C8-4DDB-918B-309F5E257D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940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GB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GB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5DD71-B1AC-4107-88B1-A3063665D400}" type="datetimeFigureOut">
              <a:rPr lang="en-GB" smtClean="0"/>
              <a:t>30/08/2021</a:t>
            </a:fld>
            <a:endParaRPr lang="en-GB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DA7DE-90C8-4DDB-918B-309F5E257D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358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okykla.lt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emokykla.lt/nuotolinis/metodine-medziaga/nuotolinio-ugdymo-vadovas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701039" y="1232091"/>
            <a:ext cx="9618618" cy="2387600"/>
          </a:xfrm>
        </p:spPr>
        <p:txBody>
          <a:bodyPr>
            <a:normAutofit/>
          </a:bodyPr>
          <a:lstStyle/>
          <a:p>
            <a:pPr algn="l"/>
            <a:r>
              <a:rPr lang="lt-LT" sz="5400" b="1" spc="-150" dirty="0" smtClean="0">
                <a:solidFill>
                  <a:srgbClr val="36AA65"/>
                </a:solidFill>
                <a:latin typeface="Montserrat" panose="00000500000000000000" pitchFamily="2" charset="0"/>
                <a:cs typeface="Poppins SemiBold" panose="00000700000000000000" pitchFamily="50" charset="0"/>
              </a:rPr>
              <a:t>202</a:t>
            </a:r>
            <a:r>
              <a:rPr lang="en-US" sz="5400" b="1" spc="-150" dirty="0" smtClean="0">
                <a:solidFill>
                  <a:srgbClr val="36AA65"/>
                </a:solidFill>
                <a:latin typeface="Montserrat" panose="00000500000000000000" pitchFamily="2" charset="0"/>
                <a:cs typeface="Poppins SemiBold" panose="00000700000000000000" pitchFamily="50" charset="0"/>
              </a:rPr>
              <a:t>1</a:t>
            </a:r>
            <a:r>
              <a:rPr lang="lt-LT" sz="5400" b="1" spc="-150" dirty="0" smtClean="0">
                <a:solidFill>
                  <a:srgbClr val="36AA65"/>
                </a:solidFill>
                <a:latin typeface="Montserrat" panose="00000500000000000000" pitchFamily="2" charset="0"/>
                <a:cs typeface="Poppins SemiBold" panose="00000700000000000000" pitchFamily="50" charset="0"/>
              </a:rPr>
              <a:t>-202</a:t>
            </a:r>
            <a:r>
              <a:rPr lang="en-US" sz="5400" b="1" spc="-150" dirty="0" smtClean="0">
                <a:solidFill>
                  <a:srgbClr val="36AA65"/>
                </a:solidFill>
                <a:latin typeface="Montserrat" panose="00000500000000000000" pitchFamily="2" charset="0"/>
                <a:cs typeface="Poppins SemiBold" panose="00000700000000000000" pitchFamily="50" charset="0"/>
              </a:rPr>
              <a:t>2</a:t>
            </a:r>
            <a:r>
              <a:rPr lang="lt-LT" sz="5400" b="1" spc="-150" dirty="0" smtClean="0">
                <a:solidFill>
                  <a:srgbClr val="36AA65"/>
                </a:solidFill>
                <a:latin typeface="Montserrat" panose="00000500000000000000" pitchFamily="2" charset="0"/>
                <a:cs typeface="Poppins SemiBold" panose="00000700000000000000" pitchFamily="50" charset="0"/>
              </a:rPr>
              <a:t> mokslo metai: Kas nuveikta ruošiantis?</a:t>
            </a:r>
            <a:endParaRPr lang="en-GB" sz="5400" b="1" spc="-150" dirty="0">
              <a:solidFill>
                <a:srgbClr val="40C978"/>
              </a:solidFill>
              <a:latin typeface="Montserrat" panose="00000500000000000000" pitchFamily="2" charset="0"/>
              <a:cs typeface="Poppins SemiBold" panose="00000700000000000000" pitchFamily="50" charset="0"/>
            </a:endParaRPr>
          </a:p>
        </p:txBody>
      </p:sp>
      <p:pic>
        <p:nvPicPr>
          <p:cNvPr id="7" name="Paveikslėlis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" y="4030312"/>
            <a:ext cx="1685544" cy="662077"/>
          </a:xfrm>
          <a:prstGeom prst="rect">
            <a:avLst/>
          </a:prstGeom>
        </p:spPr>
      </p:pic>
      <p:pic>
        <p:nvPicPr>
          <p:cNvPr id="8" name="Paveikslėlis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28" y="3726374"/>
            <a:ext cx="1456944" cy="916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8680" y="4983480"/>
            <a:ext cx="131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400" dirty="0" smtClean="0">
                <a:latin typeface="Montserrat" panose="00000500000000000000" pitchFamily="2" charset="0"/>
                <a:cs typeface="Poppins Thin" panose="00000300000000000000" pitchFamily="50" charset="0"/>
              </a:rPr>
              <a:t>2021-0</a:t>
            </a:r>
            <a:r>
              <a:rPr lang="en-US" sz="1400" dirty="0" smtClean="0">
                <a:latin typeface="Montserrat" panose="00000500000000000000" pitchFamily="2" charset="0"/>
                <a:cs typeface="Poppins Thin" panose="00000300000000000000" pitchFamily="50" charset="0"/>
              </a:rPr>
              <a:t>8</a:t>
            </a:r>
            <a:r>
              <a:rPr lang="lt-LT" sz="1400" dirty="0" smtClean="0">
                <a:latin typeface="Montserrat" panose="00000500000000000000" pitchFamily="2" charset="0"/>
                <a:cs typeface="Poppins Thin" panose="00000300000000000000" pitchFamily="50" charset="0"/>
              </a:rPr>
              <a:t>-</a:t>
            </a:r>
            <a:r>
              <a:rPr lang="en-US" sz="1400" dirty="0" smtClean="0">
                <a:latin typeface="Montserrat" panose="00000500000000000000" pitchFamily="2" charset="0"/>
                <a:cs typeface="Poppins Thin" panose="00000300000000000000" pitchFamily="50" charset="0"/>
              </a:rPr>
              <a:t>17</a:t>
            </a:r>
            <a:r>
              <a:rPr lang="lt-LT" sz="1400" dirty="0" smtClean="0">
                <a:latin typeface="Poppins Thin" panose="00000300000000000000" pitchFamily="50" charset="0"/>
                <a:cs typeface="Poppins Thin" panose="00000300000000000000" pitchFamily="50" charset="0"/>
              </a:rPr>
              <a:t> </a:t>
            </a:r>
            <a:r>
              <a:rPr lang="lt-LT" sz="1400" dirty="0" smtClean="0">
                <a:latin typeface="Montserrat" panose="00000500000000000000" pitchFamily="2" charset="0"/>
                <a:cs typeface="Poppins Thin" panose="00000300000000000000" pitchFamily="50" charset="0"/>
              </a:rPr>
              <a:t>Vilnius</a:t>
            </a:r>
            <a:endParaRPr lang="en-GB" sz="1400" dirty="0">
              <a:latin typeface="Montserrat" panose="00000500000000000000" pitchFamily="2" charset="0"/>
              <a:cs typeface="Poppins Thin" panose="000003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70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tačiakampis 27"/>
          <p:cNvSpPr/>
          <p:nvPr/>
        </p:nvSpPr>
        <p:spPr>
          <a:xfrm>
            <a:off x="2382921" y="2439981"/>
            <a:ext cx="6839456" cy="45719"/>
          </a:xfrm>
          <a:prstGeom prst="rect">
            <a:avLst/>
          </a:prstGeom>
          <a:gradFill>
            <a:gsLst>
              <a:gs pos="0">
                <a:srgbClr val="36AA65"/>
              </a:gs>
              <a:gs pos="93000">
                <a:srgbClr val="40C978"/>
              </a:gs>
              <a:gs pos="81000">
                <a:srgbClr val="40C978"/>
              </a:gs>
              <a:gs pos="100000">
                <a:srgbClr val="40C97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avadinimas 1"/>
          <p:cNvSpPr txBox="1">
            <a:spLocks/>
          </p:cNvSpPr>
          <p:nvPr/>
        </p:nvSpPr>
        <p:spPr>
          <a:xfrm>
            <a:off x="661711" y="776748"/>
            <a:ext cx="7656576" cy="7021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spc="-150" noProof="0" dirty="0" smtClean="0">
                <a:solidFill>
                  <a:srgbClr val="36AA65"/>
                </a:solidFill>
                <a:latin typeface="Montserrat" panose="00000500000000000000" pitchFamily="2" charset="0"/>
                <a:cs typeface="Poppins SemiBold" panose="00000700000000000000" pitchFamily="50" charset="0"/>
              </a:rPr>
              <a:t>KOMUNIKACIJA</a:t>
            </a:r>
            <a:endParaRPr kumimoji="0" lang="en-GB" sz="3600" b="1" i="0" u="none" strike="noStrike" kern="1200" cap="none" spc="-150" normalizeH="0" baseline="0" noProof="0" dirty="0">
              <a:ln>
                <a:noFill/>
              </a:ln>
              <a:solidFill>
                <a:srgbClr val="40C978"/>
              </a:solidFill>
              <a:effectLst/>
              <a:uLnTx/>
              <a:uFillTx/>
              <a:latin typeface="Montserrat" panose="00000500000000000000" pitchFamily="2" charset="0"/>
              <a:ea typeface="+mj-ea"/>
              <a:cs typeface="Poppins SemiBold" panose="00000700000000000000" pitchFamily="50" charset="0"/>
            </a:endParaRPr>
          </a:p>
        </p:txBody>
      </p:sp>
      <p:sp>
        <p:nvSpPr>
          <p:cNvPr id="3" name="Suapvalintas stačiakampis 2"/>
          <p:cNvSpPr/>
          <p:nvPr/>
        </p:nvSpPr>
        <p:spPr>
          <a:xfrm>
            <a:off x="807786" y="2804368"/>
            <a:ext cx="3131265" cy="313487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69900" dist="152400" dir="25800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7851" y="3536211"/>
            <a:ext cx="265617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cs typeface="Poppins" panose="00000500000000000000" pitchFamily="50" charset="0"/>
              </a:rPr>
              <a:t>Atnaujinta</a:t>
            </a:r>
            <a:r>
              <a:rPr lang="en-GB" sz="1600" dirty="0" smtClean="0">
                <a:solidFill>
                  <a:prstClr val="black"/>
                </a:solidFill>
                <a:latin typeface="Montserrat" panose="00000500000000000000" pitchFamily="2" charset="0"/>
                <a:cs typeface="Poppins" panose="00000500000000000000" pitchFamily="50" charset="0"/>
              </a:rPr>
              <a:t>s </a:t>
            </a:r>
            <a:r>
              <a:rPr lang="lt-LT" sz="1600" dirty="0" smtClean="0">
                <a:solidFill>
                  <a:prstClr val="black"/>
                </a:solidFill>
                <a:latin typeface="Montserrat" panose="00000500000000000000" pitchFamily="2" charset="0"/>
                <a:cs typeface="Poppins" panose="00000500000000000000" pitchFamily="50" charset="0"/>
              </a:rPr>
              <a:t>ir prie mokyklų poreikių pritaikytas švietimo portalas </a:t>
            </a:r>
          </a:p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600" b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cs typeface="Poppins" panose="00000500000000000000" pitchFamily="50" charset="0"/>
                <a:hlinkClick r:id="rId3"/>
              </a:rPr>
              <a:t>www.emokykla.lt</a:t>
            </a:r>
            <a:endParaRPr kumimoji="0" lang="lt-LT" sz="1600" b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cs typeface="Poppins" panose="00000500000000000000" pitchFamily="50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cs typeface="Poppins" panose="00000500000000000000" pitchFamily="50" charset="0"/>
            </a:endParaRPr>
          </a:p>
        </p:txBody>
      </p:sp>
      <p:sp>
        <p:nvSpPr>
          <p:cNvPr id="14" name="Ovalas 13"/>
          <p:cNvSpPr/>
          <p:nvPr/>
        </p:nvSpPr>
        <p:spPr>
          <a:xfrm>
            <a:off x="2162533" y="2227562"/>
            <a:ext cx="421769" cy="421769"/>
          </a:xfrm>
          <a:prstGeom prst="ellipse">
            <a:avLst/>
          </a:prstGeom>
          <a:solidFill>
            <a:srgbClr val="2BD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40C97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Suapvalintas stačiakampis 18"/>
          <p:cNvSpPr/>
          <p:nvPr/>
        </p:nvSpPr>
        <p:spPr>
          <a:xfrm>
            <a:off x="4252026" y="2804367"/>
            <a:ext cx="3131265" cy="313487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69900" dist="152400" dir="25800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Suapvalintas stačiakampis 19"/>
          <p:cNvSpPr/>
          <p:nvPr/>
        </p:nvSpPr>
        <p:spPr>
          <a:xfrm>
            <a:off x="7696266" y="2804367"/>
            <a:ext cx="3131265" cy="313487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69900" dist="152400" dir="25800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93017" y="3477153"/>
            <a:ext cx="2656177" cy="1613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sz="1600" dirty="0" smtClean="0">
                <a:solidFill>
                  <a:prstClr val="black"/>
                </a:solidFill>
                <a:latin typeface="Montserrat" panose="00000500000000000000" pitchFamily="2" charset="0"/>
                <a:cs typeface="Poppins" panose="00000500000000000000" pitchFamily="50" charset="0"/>
              </a:rPr>
              <a:t>Atnaujintas, papildytas </a:t>
            </a:r>
          </a:p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sz="1600" b="1" dirty="0" smtClean="0">
                <a:solidFill>
                  <a:srgbClr val="36AA65"/>
                </a:solidFill>
                <a:latin typeface="Montserrat" panose="00000500000000000000" pitchFamily="2" charset="0"/>
                <a:cs typeface="Poppins" panose="00000500000000000000" pitchFamily="50" charset="0"/>
                <a:hlinkClick r:id="rId4"/>
              </a:rPr>
              <a:t>Nuotolinio mokymo vadovas</a:t>
            </a:r>
            <a:endParaRPr kumimoji="0" lang="lt-LT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cs typeface="Poppins" panose="00000500000000000000" pitchFamily="50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sz="1600" dirty="0" smtClean="0">
                <a:solidFill>
                  <a:prstClr val="black"/>
                </a:solidFill>
                <a:latin typeface="Montserrat" panose="00000500000000000000" pitchFamily="2" charset="0"/>
                <a:cs typeface="Poppins" panose="00000500000000000000" pitchFamily="50" charset="0"/>
              </a:rPr>
              <a:t>mokykloms</a:t>
            </a:r>
            <a:endParaRPr kumimoji="0" lang="lt-L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cs typeface="Poppins" panose="00000500000000000000" pitchFamily="50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Poppins" panose="00000500000000000000" pitchFamily="50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894288" y="3477154"/>
            <a:ext cx="2656177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Poppins" panose="00000500000000000000" pitchFamily="50" charset="0"/>
              </a:rPr>
              <a:t>Sukurtas</a:t>
            </a:r>
            <a:r>
              <a:rPr kumimoji="0" lang="lt-LT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Poppins" panose="00000500000000000000" pitchFamily="50" charset="0"/>
              </a:rPr>
              <a:t> mokinių skiepijimą skatinantis </a:t>
            </a:r>
          </a:p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sz="1600" dirty="0" smtClean="0">
                <a:solidFill>
                  <a:prstClr val="black"/>
                </a:solidFill>
                <a:latin typeface="Montserrat" panose="00000500000000000000" pitchFamily="2" charset="0"/>
                <a:cs typeface="Poppins" panose="00000500000000000000" pitchFamily="50" charset="0"/>
              </a:rPr>
              <a:t>informacinis</a:t>
            </a:r>
            <a:endParaRPr kumimoji="0" lang="lt-LT" sz="1600" b="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Poppins" panose="00000500000000000000" pitchFamily="50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Poppins" panose="00000500000000000000" pitchFamily="50" charset="0"/>
              </a:rPr>
              <a:t>filmukas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Poppins" panose="00000500000000000000" pitchFamily="50" charset="0"/>
            </a:endParaRPr>
          </a:p>
        </p:txBody>
      </p:sp>
      <p:sp>
        <p:nvSpPr>
          <p:cNvPr id="26" name="Ovalas 25"/>
          <p:cNvSpPr/>
          <p:nvPr/>
        </p:nvSpPr>
        <p:spPr>
          <a:xfrm>
            <a:off x="5606773" y="2232978"/>
            <a:ext cx="421769" cy="421769"/>
          </a:xfrm>
          <a:prstGeom prst="ellipse">
            <a:avLst/>
          </a:prstGeom>
          <a:solidFill>
            <a:srgbClr val="40C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40C97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as 26"/>
          <p:cNvSpPr/>
          <p:nvPr/>
        </p:nvSpPr>
        <p:spPr>
          <a:xfrm>
            <a:off x="8956013" y="2227562"/>
            <a:ext cx="421769" cy="421769"/>
          </a:xfrm>
          <a:prstGeom prst="ellipse">
            <a:avLst/>
          </a:prstGeom>
          <a:solidFill>
            <a:srgbClr val="36AA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40C97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4869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apvalintas stačiakampis 6"/>
          <p:cNvSpPr/>
          <p:nvPr/>
        </p:nvSpPr>
        <p:spPr>
          <a:xfrm>
            <a:off x="3382297" y="2271252"/>
            <a:ext cx="5938684" cy="311682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69900" dist="152400" dir="25800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"/>
          </a:p>
        </p:txBody>
      </p:sp>
      <p:sp>
        <p:nvSpPr>
          <p:cNvPr id="11" name="Pavadinimas 1"/>
          <p:cNvSpPr txBox="1">
            <a:spLocks/>
          </p:cNvSpPr>
          <p:nvPr/>
        </p:nvSpPr>
        <p:spPr>
          <a:xfrm>
            <a:off x="1891108" y="757836"/>
            <a:ext cx="8806754" cy="13189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5400" b="1" spc="-150" dirty="0" smtClean="0">
                <a:solidFill>
                  <a:srgbClr val="36AA65"/>
                </a:solidFill>
                <a:latin typeface="Montserrat" panose="00000500000000000000" pitchFamily="2" charset="0"/>
                <a:cs typeface="Poppins SemiBold" panose="00000700000000000000" pitchFamily="50" charset="0"/>
              </a:rPr>
              <a:t>www.mokykla</a:t>
            </a:r>
            <a:r>
              <a:rPr lang="lt-LT" sz="5400" b="1" spc="-150" dirty="0" smtClean="0">
                <a:solidFill>
                  <a:srgbClr val="40C978"/>
                </a:solidFill>
                <a:latin typeface="Montserrat" panose="00000500000000000000" pitchFamily="2" charset="0"/>
                <a:cs typeface="Poppins SemiBold" panose="00000700000000000000" pitchFamily="50" charset="0"/>
              </a:rPr>
              <a:t>becovid</a:t>
            </a:r>
            <a:r>
              <a:rPr lang="lt-LT" sz="5400" b="1" spc="-150" dirty="0" smtClean="0">
                <a:solidFill>
                  <a:srgbClr val="36AA65"/>
                </a:solidFill>
                <a:latin typeface="Montserrat" panose="00000500000000000000" pitchFamily="2" charset="0"/>
                <a:cs typeface="Poppins SemiBold" panose="00000700000000000000" pitchFamily="50" charset="0"/>
              </a:rPr>
              <a:t>.lt</a:t>
            </a:r>
            <a:endParaRPr lang="en-GB" sz="5400" b="1" spc="-150" dirty="0">
              <a:solidFill>
                <a:srgbClr val="40C978"/>
              </a:solidFill>
              <a:latin typeface="Montserrat" panose="00000500000000000000" pitchFamily="2" charset="0"/>
              <a:cs typeface="Poppins SemiBold" panose="00000700000000000000" pitchFamily="50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05083" y="757836"/>
            <a:ext cx="6978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err="1">
                <a:latin typeface="Montserrat" panose="00000500000000000000" pitchFamily="2" charset="0"/>
                <a:cs typeface="Poppins Thin" panose="00000300000000000000" pitchFamily="50" charset="0"/>
              </a:rPr>
              <a:t>Aktuali</a:t>
            </a:r>
            <a:r>
              <a:rPr lang="pl-PL" dirty="0">
                <a:latin typeface="Montserrat" panose="00000500000000000000" pitchFamily="2" charset="0"/>
                <a:cs typeface="Poppins Thin" panose="00000300000000000000" pitchFamily="50" charset="0"/>
              </a:rPr>
              <a:t> </a:t>
            </a:r>
            <a:r>
              <a:rPr lang="pl-PL" dirty="0" err="1">
                <a:latin typeface="Montserrat" panose="00000500000000000000" pitchFamily="2" charset="0"/>
                <a:cs typeface="Poppins Thin" panose="00000300000000000000" pitchFamily="50" charset="0"/>
              </a:rPr>
              <a:t>informacija</a:t>
            </a:r>
            <a:r>
              <a:rPr lang="pl-PL" dirty="0">
                <a:latin typeface="Montserrat" panose="00000500000000000000" pitchFamily="2" charset="0"/>
                <a:cs typeface="Poppins Thin" panose="00000300000000000000" pitchFamily="50" charset="0"/>
              </a:rPr>
              <a:t> </a:t>
            </a:r>
            <a:r>
              <a:rPr lang="pl-PL" dirty="0" err="1">
                <a:latin typeface="Montserrat" panose="00000500000000000000" pitchFamily="2" charset="0"/>
                <a:cs typeface="Poppins Thin" panose="00000300000000000000" pitchFamily="50" charset="0"/>
              </a:rPr>
              <a:t>apie</a:t>
            </a:r>
            <a:r>
              <a:rPr lang="pl-PL" dirty="0">
                <a:latin typeface="Montserrat" panose="00000500000000000000" pitchFamily="2" charset="0"/>
                <a:cs typeface="Poppins Thin" panose="00000300000000000000" pitchFamily="50" charset="0"/>
              </a:rPr>
              <a:t> </a:t>
            </a:r>
            <a:r>
              <a:rPr lang="pl-PL" dirty="0" err="1">
                <a:latin typeface="Montserrat" panose="00000500000000000000" pitchFamily="2" charset="0"/>
                <a:cs typeface="Poppins Thin" panose="00000300000000000000" pitchFamily="50" charset="0"/>
              </a:rPr>
              <a:t>mokyklų</a:t>
            </a:r>
            <a:r>
              <a:rPr lang="pl-PL" dirty="0">
                <a:latin typeface="Montserrat" panose="00000500000000000000" pitchFamily="2" charset="0"/>
                <a:cs typeface="Poppins Thin" panose="00000300000000000000" pitchFamily="50" charset="0"/>
              </a:rPr>
              <a:t> </a:t>
            </a:r>
            <a:r>
              <a:rPr lang="pl-PL" dirty="0" err="1">
                <a:latin typeface="Montserrat" panose="00000500000000000000" pitchFamily="2" charset="0"/>
                <a:cs typeface="Poppins Thin" panose="00000300000000000000" pitchFamily="50" charset="0"/>
              </a:rPr>
              <a:t>veiklą</a:t>
            </a:r>
            <a:r>
              <a:rPr lang="pl-PL" dirty="0">
                <a:latin typeface="Montserrat" panose="00000500000000000000" pitchFamily="2" charset="0"/>
                <a:cs typeface="Poppins Thin" panose="00000300000000000000" pitchFamily="50" charset="0"/>
              </a:rPr>
              <a:t> </a:t>
            </a:r>
            <a:r>
              <a:rPr lang="pl-PL" dirty="0" err="1">
                <a:latin typeface="Montserrat" panose="00000500000000000000" pitchFamily="2" charset="0"/>
                <a:cs typeface="Poppins Thin" panose="00000300000000000000" pitchFamily="50" charset="0"/>
              </a:rPr>
              <a:t>nuo</a:t>
            </a:r>
            <a:r>
              <a:rPr lang="pl-PL" dirty="0">
                <a:latin typeface="Montserrat" panose="00000500000000000000" pitchFamily="2" charset="0"/>
                <a:cs typeface="Poppins Thin" panose="00000300000000000000" pitchFamily="50" charset="0"/>
              </a:rPr>
              <a:t> </a:t>
            </a:r>
            <a:r>
              <a:rPr lang="pl-PL" dirty="0" err="1">
                <a:latin typeface="Montserrat" panose="00000500000000000000" pitchFamily="2" charset="0"/>
                <a:cs typeface="Poppins Thin" panose="00000300000000000000" pitchFamily="50" charset="0"/>
              </a:rPr>
              <a:t>rugsėjo</a:t>
            </a:r>
            <a:r>
              <a:rPr lang="pl-PL" dirty="0">
                <a:latin typeface="Montserrat" panose="00000500000000000000" pitchFamily="2" charset="0"/>
                <a:cs typeface="Poppins Thin" panose="00000300000000000000" pitchFamily="50" charset="0"/>
              </a:rPr>
              <a:t> 1 d. </a:t>
            </a:r>
            <a:endParaRPr lang="en-GB" dirty="0">
              <a:latin typeface="Montserrat" panose="00000500000000000000" pitchFamily="2" charset="0"/>
              <a:cs typeface="Poppins Thin" panose="00000300000000000000" pitchFamily="5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05084" y="5590962"/>
            <a:ext cx="6978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400" dirty="0">
                <a:latin typeface="Montserrat" panose="00000500000000000000" pitchFamily="2" charset="0"/>
                <a:cs typeface="Poppins Thin" panose="00000300000000000000" pitchFamily="50" charset="0"/>
              </a:rPr>
              <a:t>Svetainė nuolat pildoma</a:t>
            </a:r>
            <a:r>
              <a:rPr lang="lt-LT" sz="1400" dirty="0" smtClean="0">
                <a:latin typeface="Montserrat" panose="00000500000000000000" pitchFamily="2" charset="0"/>
                <a:cs typeface="Poppins Thin" panose="00000300000000000000" pitchFamily="50" charset="0"/>
              </a:rPr>
              <a:t>.</a:t>
            </a:r>
            <a:endParaRPr lang="lt-LT" sz="1400" dirty="0">
              <a:latin typeface="Montserrat" panose="00000500000000000000" pitchFamily="2" charset="0"/>
              <a:cs typeface="Poppins Thin" panose="00000300000000000000" pitchFamily="50" charset="0"/>
            </a:endParaRPr>
          </a:p>
        </p:txBody>
      </p:sp>
      <p:pic>
        <p:nvPicPr>
          <p:cNvPr id="2" name="Paveikslėlis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941" y="2474137"/>
            <a:ext cx="5431093" cy="271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378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1"/>
          <p:cNvSpPr txBox="1">
            <a:spLocks/>
          </p:cNvSpPr>
          <p:nvPr/>
        </p:nvSpPr>
        <p:spPr>
          <a:xfrm>
            <a:off x="811260" y="2625209"/>
            <a:ext cx="6686820" cy="13189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5400" b="1" spc="-150" dirty="0" smtClean="0">
                <a:solidFill>
                  <a:srgbClr val="36AA65"/>
                </a:solidFill>
                <a:latin typeface="Montserrat" panose="00000500000000000000" pitchFamily="2" charset="0"/>
                <a:cs typeface="Poppins SemiBold" panose="00000700000000000000" pitchFamily="50" charset="0"/>
              </a:rPr>
              <a:t>AČIŪ </a:t>
            </a:r>
            <a:r>
              <a:rPr lang="lt-LT" sz="5400" b="1" spc="-150" dirty="0" smtClean="0">
                <a:solidFill>
                  <a:srgbClr val="40C978"/>
                </a:solidFill>
                <a:latin typeface="Montserrat" panose="00000500000000000000" pitchFamily="2" charset="0"/>
                <a:cs typeface="Poppins SemiBold" panose="00000700000000000000" pitchFamily="50" charset="0"/>
              </a:rPr>
              <a:t>UŽ DĖMESĮ</a:t>
            </a:r>
            <a:r>
              <a:rPr lang="en-GB" sz="5400" b="1" spc="-150" dirty="0" smtClean="0">
                <a:solidFill>
                  <a:srgbClr val="40C978"/>
                </a:solidFill>
                <a:latin typeface="Montserrat" panose="00000500000000000000" pitchFamily="2" charset="0"/>
                <a:cs typeface="Poppins SemiBold" panose="00000700000000000000" pitchFamily="50" charset="0"/>
              </a:rPr>
              <a:t>!</a:t>
            </a:r>
            <a:endParaRPr lang="en-GB" sz="5400" b="1" spc="-150" dirty="0">
              <a:solidFill>
                <a:srgbClr val="40C978"/>
              </a:solidFill>
              <a:latin typeface="Montserrat" panose="00000500000000000000" pitchFamily="2" charset="0"/>
              <a:cs typeface="Poppins SemiBold" panose="000007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30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uapvalintas stačiakampis 2"/>
          <p:cNvSpPr/>
          <p:nvPr/>
        </p:nvSpPr>
        <p:spPr>
          <a:xfrm>
            <a:off x="6858552" y="2837357"/>
            <a:ext cx="3562384" cy="353189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69900" dist="152400" dir="25800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mtClean="0"/>
              <a:t>0</a:t>
            </a:r>
            <a:endParaRPr lang="en-GB" dirty="0"/>
          </a:p>
        </p:txBody>
      </p:sp>
      <p:sp>
        <p:nvSpPr>
          <p:cNvPr id="28" name="Stačiakampis 27"/>
          <p:cNvSpPr/>
          <p:nvPr/>
        </p:nvSpPr>
        <p:spPr>
          <a:xfrm>
            <a:off x="2382921" y="2439981"/>
            <a:ext cx="6362727" cy="45719"/>
          </a:xfrm>
          <a:prstGeom prst="rect">
            <a:avLst/>
          </a:prstGeom>
          <a:gradFill>
            <a:gsLst>
              <a:gs pos="0">
                <a:srgbClr val="36AA65"/>
              </a:gs>
              <a:gs pos="93000">
                <a:srgbClr val="40C978"/>
              </a:gs>
              <a:gs pos="81000">
                <a:srgbClr val="40C978"/>
              </a:gs>
              <a:gs pos="100000">
                <a:srgbClr val="40C97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" dirty="0"/>
          </a:p>
        </p:txBody>
      </p:sp>
      <p:sp>
        <p:nvSpPr>
          <p:cNvPr id="6" name="Pavadinimas 1"/>
          <p:cNvSpPr txBox="1">
            <a:spLocks/>
          </p:cNvSpPr>
          <p:nvPr/>
        </p:nvSpPr>
        <p:spPr>
          <a:xfrm>
            <a:off x="661710" y="776748"/>
            <a:ext cx="8626703" cy="70213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600" b="1" spc="-150" dirty="0" smtClean="0">
                <a:solidFill>
                  <a:srgbClr val="36AA65"/>
                </a:solidFill>
                <a:latin typeface="Montserrat" panose="00000500000000000000" pitchFamily="2" charset="0"/>
                <a:cs typeface="Poppins SemiBold" panose="00000700000000000000" pitchFamily="50" charset="0"/>
              </a:rPr>
              <a:t>RUOŠIANTIS MOKSLO METAMS MOKYKLOSE</a:t>
            </a:r>
            <a:endParaRPr lang="en-GB" sz="3600" b="1" spc="-150" dirty="0">
              <a:solidFill>
                <a:srgbClr val="40C978"/>
              </a:solidFill>
              <a:latin typeface="Montserrat" panose="00000500000000000000" pitchFamily="2" charset="0"/>
              <a:cs typeface="Poppins SemiBold" panose="00000700000000000000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4380" y="1415303"/>
            <a:ext cx="42380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600" dirty="0" smtClean="0">
                <a:latin typeface="Montserrat" panose="00000500000000000000" pitchFamily="2" charset="0"/>
                <a:cs typeface="Poppins Thin" panose="00000300000000000000" pitchFamily="50" charset="0"/>
              </a:rPr>
              <a:t>PAGRINDINĖS DARBŲ KRYPTYS</a:t>
            </a:r>
            <a:endParaRPr lang="en-GB" sz="1600" dirty="0">
              <a:latin typeface="Montserrat" panose="00000500000000000000" pitchFamily="2" charset="0"/>
              <a:cs typeface="Poppins Thin" panose="00000300000000000000" pitchFamily="50" charset="0"/>
            </a:endParaRPr>
          </a:p>
        </p:txBody>
      </p:sp>
      <p:sp>
        <p:nvSpPr>
          <p:cNvPr id="3" name="Suapvalintas stačiakampis 2"/>
          <p:cNvSpPr/>
          <p:nvPr/>
        </p:nvSpPr>
        <p:spPr>
          <a:xfrm>
            <a:off x="704380" y="2837357"/>
            <a:ext cx="3562384" cy="353189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69900" dist="152400" dir="25800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794747" y="3689458"/>
            <a:ext cx="3381649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lt-LT" sz="1400" dirty="0" smtClean="0">
                <a:latin typeface="Montserrat" panose="00000500000000000000" pitchFamily="2" charset="0"/>
                <a:cs typeface="Poppins" panose="00000500000000000000" pitchFamily="50" charset="0"/>
              </a:rPr>
              <a:t>GEROS SAVIAJAUTOS PROGRAMA, PAPILDOMOS KONSULTACIJOS, ŠVIETIMO PAGALBOS IR VADOVŲ KOMPETENCIJŲ STIPRINIMAS</a:t>
            </a:r>
            <a:endParaRPr lang="en-GB" sz="1200" dirty="0">
              <a:latin typeface="Montserrat" panose="00000500000000000000" pitchFamily="2" charset="0"/>
              <a:cs typeface="Poppins" panose="00000500000000000000" pitchFamily="50" charset="0"/>
            </a:endParaRPr>
          </a:p>
        </p:txBody>
      </p:sp>
      <p:sp>
        <p:nvSpPr>
          <p:cNvPr id="14" name="Ovalas 13"/>
          <p:cNvSpPr/>
          <p:nvPr/>
        </p:nvSpPr>
        <p:spPr>
          <a:xfrm>
            <a:off x="2162533" y="2227562"/>
            <a:ext cx="421769" cy="421769"/>
          </a:xfrm>
          <a:prstGeom prst="ellipse">
            <a:avLst/>
          </a:prstGeom>
          <a:solidFill>
            <a:srgbClr val="2BD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  <a:endParaRPr lang="en-GB" dirty="0">
              <a:solidFill>
                <a:srgbClr val="40C978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09596" y="3005137"/>
            <a:ext cx="3149411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lt-LT" sz="1600" b="1" dirty="0" smtClean="0">
                <a:solidFill>
                  <a:srgbClr val="40C978"/>
                </a:solidFill>
                <a:latin typeface="Montserrat" panose="00000500000000000000" pitchFamily="2" charset="0"/>
                <a:cs typeface="Poppins" panose="00000500000000000000" pitchFamily="50" charset="0"/>
              </a:rPr>
              <a:t>KOMPETENCIJŲ STIPRINIMAS IR EMOCINĖ SVEIKATA</a:t>
            </a:r>
            <a:endParaRPr lang="en-GB" sz="1600" dirty="0">
              <a:latin typeface="Montserrat" panose="00000500000000000000" pitchFamily="2" charset="0"/>
              <a:cs typeface="Poppins" panose="00000500000000000000" pitchFamily="50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90578" y="2947320"/>
            <a:ext cx="2677255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lt-LT" sz="1600" b="1" dirty="0" smtClean="0">
                <a:solidFill>
                  <a:srgbClr val="40C978"/>
                </a:solidFill>
                <a:latin typeface="Montserrat" panose="00000500000000000000" pitchFamily="2" charset="0"/>
                <a:cs typeface="Poppins" panose="00000500000000000000" pitchFamily="50" charset="0"/>
              </a:rPr>
              <a:t>TECHNOLOGINIAI SPRENDIMAI</a:t>
            </a:r>
            <a:endParaRPr lang="en-GB" sz="1600" dirty="0">
              <a:latin typeface="Montserrat" panose="00000500000000000000" pitchFamily="2" charset="0"/>
              <a:cs typeface="Poppins" panose="00000500000000000000" pitchFamily="50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11656" y="3525925"/>
            <a:ext cx="26561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lt-LT" sz="1400" dirty="0" smtClean="0">
                <a:latin typeface="Montserrat" panose="00000500000000000000" pitchFamily="2" charset="0"/>
                <a:cs typeface="Poppins" panose="00000500000000000000" pitchFamily="50" charset="0"/>
              </a:rPr>
              <a:t>KOMPIUTERIAI, ĮRANGA NUOTOLINIAM IR HIBRIDINIAM UGDYMUI ORGANIZUOTI</a:t>
            </a:r>
            <a:endParaRPr lang="en-GB" sz="1400" dirty="0">
              <a:latin typeface="Montserrat" panose="00000500000000000000" pitchFamily="2" charset="0"/>
              <a:cs typeface="Poppins" panose="00000500000000000000" pitchFamily="50" charset="0"/>
            </a:endParaRPr>
          </a:p>
        </p:txBody>
      </p:sp>
      <p:sp>
        <p:nvSpPr>
          <p:cNvPr id="26" name="Ovalas 25"/>
          <p:cNvSpPr/>
          <p:nvPr/>
        </p:nvSpPr>
        <p:spPr>
          <a:xfrm>
            <a:off x="8418320" y="2251955"/>
            <a:ext cx="421769" cy="421769"/>
          </a:xfrm>
          <a:prstGeom prst="ellipse">
            <a:avLst/>
          </a:prstGeom>
          <a:solidFill>
            <a:srgbClr val="40C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2</a:t>
            </a:r>
            <a:endParaRPr lang="en-GB" dirty="0">
              <a:solidFill>
                <a:srgbClr val="40C978"/>
              </a:solidFill>
            </a:endParaRPr>
          </a:p>
        </p:txBody>
      </p:sp>
      <p:pic>
        <p:nvPicPr>
          <p:cNvPr id="18" name="Paveikslėlis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017" y="4981360"/>
            <a:ext cx="1149110" cy="1125417"/>
          </a:xfrm>
          <a:prstGeom prst="rect">
            <a:avLst/>
          </a:prstGeom>
        </p:spPr>
      </p:pic>
      <p:pic>
        <p:nvPicPr>
          <p:cNvPr id="22" name="Paveikslėlis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882" y="4863403"/>
            <a:ext cx="1085531" cy="108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73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uapvalintas stačiakampis 2"/>
          <p:cNvSpPr/>
          <p:nvPr/>
        </p:nvSpPr>
        <p:spPr>
          <a:xfrm>
            <a:off x="6858552" y="2837357"/>
            <a:ext cx="3562384" cy="353189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69900" dist="152400" dir="25800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Stačiakampis 27"/>
          <p:cNvSpPr/>
          <p:nvPr/>
        </p:nvSpPr>
        <p:spPr>
          <a:xfrm>
            <a:off x="2382921" y="2439981"/>
            <a:ext cx="6362727" cy="45719"/>
          </a:xfrm>
          <a:prstGeom prst="rect">
            <a:avLst/>
          </a:prstGeom>
          <a:gradFill>
            <a:gsLst>
              <a:gs pos="0">
                <a:srgbClr val="36AA65"/>
              </a:gs>
              <a:gs pos="93000">
                <a:srgbClr val="40C978"/>
              </a:gs>
              <a:gs pos="81000">
                <a:srgbClr val="40C978"/>
              </a:gs>
              <a:gs pos="100000">
                <a:srgbClr val="40C97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" dirty="0"/>
          </a:p>
        </p:txBody>
      </p:sp>
      <p:sp>
        <p:nvSpPr>
          <p:cNvPr id="6" name="Pavadinimas 1"/>
          <p:cNvSpPr txBox="1">
            <a:spLocks/>
          </p:cNvSpPr>
          <p:nvPr/>
        </p:nvSpPr>
        <p:spPr>
          <a:xfrm>
            <a:off x="661711" y="776748"/>
            <a:ext cx="8536610" cy="70213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600" b="1" spc="-150" dirty="0" smtClean="0">
                <a:solidFill>
                  <a:srgbClr val="36AA65"/>
                </a:solidFill>
                <a:latin typeface="Montserrat" panose="00000500000000000000" pitchFamily="2" charset="0"/>
                <a:cs typeface="Poppins SemiBold" panose="00000700000000000000" pitchFamily="50" charset="0"/>
              </a:rPr>
              <a:t>RUOŠIANTIS MOKSLO METAMS MOKYKLOSE</a:t>
            </a:r>
            <a:endParaRPr lang="en-GB" sz="3600" b="1" spc="-150" dirty="0">
              <a:solidFill>
                <a:srgbClr val="40C978"/>
              </a:solidFill>
              <a:latin typeface="Montserrat" panose="00000500000000000000" pitchFamily="2" charset="0"/>
              <a:cs typeface="Poppins SemiBold" panose="00000700000000000000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4380" y="1415303"/>
            <a:ext cx="42380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600" dirty="0" smtClean="0">
                <a:latin typeface="Montserrat" panose="00000500000000000000" pitchFamily="2" charset="0"/>
                <a:cs typeface="Poppins Thin" panose="00000300000000000000" pitchFamily="50" charset="0"/>
              </a:rPr>
              <a:t>PAGRINDINĖS VYKDOMŲ DARBŲ KRYPTYS</a:t>
            </a:r>
            <a:endParaRPr lang="en-GB" sz="1600" dirty="0">
              <a:latin typeface="Montserrat" panose="00000500000000000000" pitchFamily="2" charset="0"/>
              <a:cs typeface="Poppins Thin" panose="00000300000000000000" pitchFamily="50" charset="0"/>
            </a:endParaRPr>
          </a:p>
        </p:txBody>
      </p:sp>
      <p:sp>
        <p:nvSpPr>
          <p:cNvPr id="3" name="Suapvalintas stačiakampis 2"/>
          <p:cNvSpPr/>
          <p:nvPr/>
        </p:nvSpPr>
        <p:spPr>
          <a:xfrm>
            <a:off x="704380" y="2837357"/>
            <a:ext cx="3562384" cy="353189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69900" dist="152400" dir="25800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Ovalas 13"/>
          <p:cNvSpPr/>
          <p:nvPr/>
        </p:nvSpPr>
        <p:spPr>
          <a:xfrm>
            <a:off x="2162533" y="2227562"/>
            <a:ext cx="421769" cy="421769"/>
          </a:xfrm>
          <a:prstGeom prst="ellipse">
            <a:avLst/>
          </a:prstGeom>
          <a:solidFill>
            <a:srgbClr val="2BD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3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Ovalas 25"/>
          <p:cNvSpPr/>
          <p:nvPr/>
        </p:nvSpPr>
        <p:spPr>
          <a:xfrm>
            <a:off x="8418320" y="2251955"/>
            <a:ext cx="421769" cy="421769"/>
          </a:xfrm>
          <a:prstGeom prst="ellipse">
            <a:avLst/>
          </a:prstGeom>
          <a:solidFill>
            <a:srgbClr val="40C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4</a:t>
            </a:r>
            <a:endParaRPr lang="en-GB" dirty="0">
              <a:solidFill>
                <a:srgbClr val="40C978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82998" y="3171824"/>
            <a:ext cx="2805147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lt-LT" sz="1600" b="1" dirty="0" smtClean="0">
                <a:solidFill>
                  <a:srgbClr val="40C978"/>
                </a:solidFill>
                <a:latin typeface="Montserrat" panose="00000500000000000000" pitchFamily="2" charset="0"/>
                <a:cs typeface="Poppins" panose="00000500000000000000" pitchFamily="50" charset="0"/>
              </a:rPr>
              <a:t>SKAITMENINIO TURINIO ATNAUJINIMAS</a:t>
            </a:r>
            <a:endParaRPr lang="en-GB" sz="1600" dirty="0">
              <a:latin typeface="Montserrat" panose="00000500000000000000" pitchFamily="2" charset="0"/>
              <a:cs typeface="Poppins" panose="00000500000000000000" pitchFamily="50" charset="0"/>
            </a:endParaRPr>
          </a:p>
        </p:txBody>
      </p:sp>
      <p:pic>
        <p:nvPicPr>
          <p:cNvPr id="17" name="Paveikslėlis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958" y="5145234"/>
            <a:ext cx="1122918" cy="113750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7946" y="3844784"/>
            <a:ext cx="30964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lt-LT" sz="1400" dirty="0" smtClean="0">
                <a:latin typeface="Montserrat" panose="00000500000000000000" pitchFamily="2" charset="0"/>
                <a:cs typeface="Poppins" panose="00000500000000000000" pitchFamily="50" charset="0"/>
              </a:rPr>
              <a:t>ŠVIETIMO PORTALO ATNAUJINIMAS, FLASH PRIEMONIŲ PERDARYMAS IR KT.</a:t>
            </a:r>
            <a:endParaRPr lang="en-GB" sz="1200" dirty="0">
              <a:latin typeface="Montserrat" panose="00000500000000000000" pitchFamily="2" charset="0"/>
              <a:cs typeface="Poppins" panose="00000500000000000000" pitchFamily="50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82172" y="3144153"/>
            <a:ext cx="2526951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lt-LT" sz="1600" b="1" dirty="0" smtClean="0">
                <a:solidFill>
                  <a:srgbClr val="40C978"/>
                </a:solidFill>
                <a:latin typeface="Montserrat" panose="00000500000000000000" pitchFamily="2" charset="0"/>
                <a:cs typeface="Poppins" panose="00000500000000000000" pitchFamily="50" charset="0"/>
              </a:rPr>
              <a:t>SAUGUS GRĮŽIMAS Į MOKYKLAS</a:t>
            </a:r>
            <a:endParaRPr lang="en-GB" sz="1600" dirty="0">
              <a:latin typeface="Montserrat" panose="00000500000000000000" pitchFamily="2" charset="0"/>
              <a:cs typeface="Poppins" panose="00000500000000000000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40C97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609" y="5022817"/>
            <a:ext cx="1648073" cy="120309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279755" y="3761225"/>
            <a:ext cx="2931783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lt-LT" sz="1400" dirty="0" smtClean="0">
                <a:latin typeface="Montserrat" panose="00000500000000000000" pitchFamily="2" charset="0"/>
                <a:cs typeface="Poppins" panose="00000500000000000000" pitchFamily="50" charset="0"/>
              </a:rPr>
              <a:t>PARENGTOS REKOMENDACIJOS DĖL UGDYMO ORGANIZAVIMO IR GALIMI UGDYMO SCENARIJAI</a:t>
            </a:r>
            <a:endParaRPr lang="en-GB" sz="1400" dirty="0">
              <a:latin typeface="Montserrat" panose="00000500000000000000" pitchFamily="2" charset="0"/>
              <a:cs typeface="Poppin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47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uapvalintas stačiakampis 19"/>
          <p:cNvSpPr/>
          <p:nvPr/>
        </p:nvSpPr>
        <p:spPr>
          <a:xfrm>
            <a:off x="5341076" y="123070"/>
            <a:ext cx="6645712" cy="105236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69900" dist="152400" dir="25800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Suapvalintas stačiakampis 27"/>
          <p:cNvSpPr/>
          <p:nvPr/>
        </p:nvSpPr>
        <p:spPr>
          <a:xfrm>
            <a:off x="5341076" y="3186320"/>
            <a:ext cx="6645712" cy="187305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69900" dist="152400" dir="25800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Suapvalintas stačiakampis 28"/>
          <p:cNvSpPr/>
          <p:nvPr/>
        </p:nvSpPr>
        <p:spPr>
          <a:xfrm>
            <a:off x="5341076" y="5217352"/>
            <a:ext cx="6645712" cy="14393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69900" dist="152400" dir="25800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Stačiakampis 3"/>
          <p:cNvSpPr/>
          <p:nvPr/>
        </p:nvSpPr>
        <p:spPr>
          <a:xfrm rot="16200000" flipV="1">
            <a:off x="2417650" y="3205053"/>
            <a:ext cx="4862415" cy="45719"/>
          </a:xfrm>
          <a:prstGeom prst="rect">
            <a:avLst/>
          </a:prstGeom>
          <a:gradFill>
            <a:gsLst>
              <a:gs pos="0">
                <a:srgbClr val="36AA65"/>
              </a:gs>
              <a:gs pos="93000">
                <a:srgbClr val="40C978"/>
              </a:gs>
              <a:gs pos="81000">
                <a:srgbClr val="40C978"/>
              </a:gs>
              <a:gs pos="100000">
                <a:srgbClr val="40C97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" dirty="0"/>
          </a:p>
        </p:txBody>
      </p:sp>
      <p:sp>
        <p:nvSpPr>
          <p:cNvPr id="6" name="Pavadinimas 1"/>
          <p:cNvSpPr txBox="1">
            <a:spLocks/>
          </p:cNvSpPr>
          <p:nvPr/>
        </p:nvSpPr>
        <p:spPr>
          <a:xfrm>
            <a:off x="534798" y="192250"/>
            <a:ext cx="3331169" cy="29682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3600" b="1" spc="-150" dirty="0" smtClean="0">
                <a:solidFill>
                  <a:srgbClr val="36AA65"/>
                </a:solidFill>
                <a:latin typeface="Montserrat" panose="00000500000000000000" pitchFamily="2" charset="0"/>
                <a:cs typeface="Poppins SemiBold" panose="00000700000000000000" pitchFamily="50" charset="0"/>
              </a:rPr>
              <a:t>KOMPETENCIJŲ STIPRINIMAS IR </a:t>
            </a:r>
            <a:r>
              <a:rPr lang="lt-LT" sz="3600" b="1" spc="-150" smtClean="0">
                <a:solidFill>
                  <a:srgbClr val="36AA65"/>
                </a:solidFill>
                <a:latin typeface="Montserrat" panose="00000500000000000000" pitchFamily="2" charset="0"/>
                <a:cs typeface="Poppins SemiBold" panose="00000700000000000000" pitchFamily="50" charset="0"/>
              </a:rPr>
              <a:t>EMOCINĖ SVEIKATA</a:t>
            </a:r>
            <a:endParaRPr lang="lt-LT" sz="3600" b="1" spc="-150" dirty="0">
              <a:solidFill>
                <a:srgbClr val="40C978"/>
              </a:solidFill>
              <a:latin typeface="Montserrat" panose="00000500000000000000" pitchFamily="2" charset="0"/>
              <a:cs typeface="Poppins SemiBold" panose="00000700000000000000" pitchFamily="50" charset="0"/>
            </a:endParaRPr>
          </a:p>
        </p:txBody>
      </p:sp>
      <p:sp>
        <p:nvSpPr>
          <p:cNvPr id="14" name="Ovalas 13"/>
          <p:cNvSpPr/>
          <p:nvPr/>
        </p:nvSpPr>
        <p:spPr>
          <a:xfrm>
            <a:off x="4597094" y="327487"/>
            <a:ext cx="469218" cy="469218"/>
          </a:xfrm>
          <a:prstGeom prst="ellipse">
            <a:avLst/>
          </a:prstGeom>
          <a:solidFill>
            <a:srgbClr val="2BD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2BDF78"/>
              </a:solidFill>
            </a:endParaRPr>
          </a:p>
        </p:txBody>
      </p:sp>
      <p:sp>
        <p:nvSpPr>
          <p:cNvPr id="22" name="Ovalas 21"/>
          <p:cNvSpPr/>
          <p:nvPr/>
        </p:nvSpPr>
        <p:spPr>
          <a:xfrm>
            <a:off x="4608394" y="3805728"/>
            <a:ext cx="469218" cy="469218"/>
          </a:xfrm>
          <a:prstGeom prst="ellipse">
            <a:avLst/>
          </a:prstGeom>
          <a:solidFill>
            <a:srgbClr val="40C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36AA65"/>
              </a:solidFill>
            </a:endParaRPr>
          </a:p>
        </p:txBody>
      </p:sp>
      <p:sp>
        <p:nvSpPr>
          <p:cNvPr id="24" name="Ovalas 23"/>
          <p:cNvSpPr/>
          <p:nvPr/>
        </p:nvSpPr>
        <p:spPr>
          <a:xfrm>
            <a:off x="4614248" y="5659120"/>
            <a:ext cx="469218" cy="469218"/>
          </a:xfrm>
          <a:prstGeom prst="ellipse">
            <a:avLst/>
          </a:prstGeom>
          <a:solidFill>
            <a:srgbClr val="36AA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36AA65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98786" y="3214331"/>
            <a:ext cx="6515574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lt-LT" sz="1400" b="1" dirty="0" smtClean="0">
                <a:latin typeface="Montserrat" panose="00000500000000000000" pitchFamily="2" charset="0"/>
                <a:cs typeface="Poppins" panose="00000500000000000000" pitchFamily="50" charset="0"/>
              </a:rPr>
              <a:t>ŠVIETIMO PAGALBOS STIPRINIMAS: </a:t>
            </a:r>
            <a:r>
              <a:rPr lang="lt-LT" sz="1400" dirty="0">
                <a:latin typeface="Montserrat" panose="00000500000000000000" pitchFamily="2" charset="0"/>
                <a:cs typeface="Poppins" panose="00000500000000000000" pitchFamily="50" charset="0"/>
              </a:rPr>
              <a:t>15 naujų PPT socialinių pedagogų </a:t>
            </a:r>
            <a:r>
              <a:rPr lang="lt-LT" sz="1400" dirty="0" smtClean="0">
                <a:latin typeface="Montserrat" panose="00000500000000000000" pitchFamily="2" charset="0"/>
                <a:cs typeface="Poppins" panose="00000500000000000000" pitchFamily="50" charset="0"/>
              </a:rPr>
              <a:t>etatų ir </a:t>
            </a:r>
            <a:r>
              <a:rPr lang="lt-LT" sz="1400" dirty="0">
                <a:latin typeface="Montserrat" panose="00000500000000000000" pitchFamily="2" charset="0"/>
                <a:cs typeface="Poppins" panose="00000500000000000000" pitchFamily="50" charset="0"/>
              </a:rPr>
              <a:t>rekomendacijos dėl PPT veiklos </a:t>
            </a:r>
            <a:r>
              <a:rPr lang="lt-LT" sz="1400" dirty="0" smtClean="0">
                <a:latin typeface="Montserrat" panose="00000500000000000000" pitchFamily="2" charset="0"/>
                <a:cs typeface="Poppins" panose="00000500000000000000" pitchFamily="50" charset="0"/>
              </a:rPr>
              <a:t>tobulinimo bei 10 </a:t>
            </a:r>
            <a:r>
              <a:rPr lang="lt-LT" sz="1400" dirty="0">
                <a:latin typeface="Montserrat" panose="00000500000000000000" pitchFamily="2" charset="0"/>
                <a:cs typeface="Poppins" panose="00000500000000000000" pitchFamily="50" charset="0"/>
              </a:rPr>
              <a:t>metodinių dienų PPT ir kitiems </a:t>
            </a:r>
            <a:r>
              <a:rPr lang="lt-LT" sz="1400" dirty="0" smtClean="0">
                <a:latin typeface="Montserrat" panose="00000500000000000000" pitchFamily="2" charset="0"/>
                <a:cs typeface="Poppins" panose="00000500000000000000" pitchFamily="50" charset="0"/>
              </a:rPr>
              <a:t>specialistams</a:t>
            </a:r>
            <a:r>
              <a:rPr lang="lt-LT" sz="1400" dirty="0">
                <a:latin typeface="Montserrat" panose="00000500000000000000" pitchFamily="2" charset="0"/>
                <a:cs typeface="Poppins" panose="00000500000000000000" pitchFamily="50" charset="0"/>
              </a:rPr>
              <a:t>.</a:t>
            </a:r>
            <a:r>
              <a:rPr lang="lt-LT" sz="1400" dirty="0" smtClean="0">
                <a:latin typeface="Montserrat" panose="00000500000000000000" pitchFamily="2" charset="0"/>
                <a:cs typeface="Poppins" panose="00000500000000000000" pitchFamily="50" charset="0"/>
              </a:rPr>
              <a:t> </a:t>
            </a:r>
            <a:r>
              <a:rPr lang="en-GB" sz="1400" dirty="0" smtClean="0">
                <a:latin typeface="Montserrat" panose="00000500000000000000" pitchFamily="2" charset="0"/>
                <a:cs typeface="Poppins" panose="00000500000000000000" pitchFamily="50" charset="0"/>
              </a:rPr>
              <a:t>700 </a:t>
            </a:r>
            <a:r>
              <a:rPr lang="lt-LT" sz="1400" dirty="0" smtClean="0">
                <a:latin typeface="Montserrat" panose="00000500000000000000" pitchFamily="2" charset="0"/>
                <a:cs typeface="Poppins" panose="00000500000000000000" pitchFamily="50" charset="0"/>
              </a:rPr>
              <a:t> pedagogų jau dalyvavo mokymuose dėl spec. poreikių turinčių vaikų ugdymo, o nuo rudens numatomi renginiai ir mokymai </a:t>
            </a:r>
            <a:r>
              <a:rPr lang="lt-LT" sz="1400" dirty="0" err="1" smtClean="0">
                <a:latin typeface="Montserrat" panose="00000500000000000000" pitchFamily="2" charset="0"/>
                <a:cs typeface="Poppins" panose="00000500000000000000" pitchFamily="50" charset="0"/>
              </a:rPr>
              <a:t>įtraukaus</a:t>
            </a:r>
            <a:r>
              <a:rPr lang="lt-LT" sz="1400" dirty="0" smtClean="0">
                <a:latin typeface="Montserrat" panose="00000500000000000000" pitchFamily="2" charset="0"/>
                <a:cs typeface="Poppins" panose="00000500000000000000" pitchFamily="50" charset="0"/>
              </a:rPr>
              <a:t> </a:t>
            </a:r>
            <a:r>
              <a:rPr lang="lt-LT" sz="1400" dirty="0">
                <a:latin typeface="Montserrat" panose="00000500000000000000" pitchFamily="2" charset="0"/>
                <a:cs typeface="Poppins" panose="00000500000000000000" pitchFamily="50" charset="0"/>
              </a:rPr>
              <a:t>ugdymo </a:t>
            </a:r>
            <a:r>
              <a:rPr lang="lt-LT" sz="1400" dirty="0" smtClean="0">
                <a:latin typeface="Montserrat" panose="00000500000000000000" pitchFamily="2" charset="0"/>
                <a:cs typeface="Poppins" panose="00000500000000000000" pitchFamily="50" charset="0"/>
              </a:rPr>
              <a:t>tema PPT, daugiafunkcių centrų ir bendrojo ugdymo mokyklų mokytojams. </a:t>
            </a:r>
            <a:endParaRPr lang="lt-LT" sz="1400" dirty="0">
              <a:latin typeface="Montserrat" panose="00000500000000000000" pitchFamily="2" charset="0"/>
              <a:cs typeface="Poppins" panose="00000500000000000000" pitchFamily="50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341076" y="5290029"/>
            <a:ext cx="6879980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lt-LT" sz="1400" b="1" dirty="0" smtClean="0">
                <a:latin typeface="Montserrat" panose="00000500000000000000" pitchFamily="2" charset="0"/>
                <a:cs typeface="Poppins" panose="00000500000000000000" pitchFamily="50" charset="0"/>
              </a:rPr>
              <a:t>VADOVŲ KOMPETENCJŲ STIPRINIMAS: </a:t>
            </a:r>
            <a:r>
              <a:rPr lang="en-US" sz="1400" dirty="0" err="1" smtClean="0">
                <a:latin typeface="Montserrat" panose="00000500000000000000" pitchFamily="2" charset="0"/>
                <a:cs typeface="Poppins" panose="00000500000000000000" pitchFamily="50" charset="0"/>
              </a:rPr>
              <a:t>rengini</a:t>
            </a:r>
            <a:r>
              <a:rPr lang="lt-LT" sz="1400" dirty="0" smtClean="0">
                <a:latin typeface="Montserrat" panose="00000500000000000000" pitchFamily="2" charset="0"/>
                <a:cs typeface="Poppins" panose="00000500000000000000" pitchFamily="50" charset="0"/>
              </a:rPr>
              <a:t>ų ciklas dėl mokymosi praradimų kompensavimo, konsultacijos naujiems vadovams, parengtos 8 kvalifikacijos tobulinimo programos (pretendentams, </a:t>
            </a:r>
            <a:r>
              <a:rPr lang="lt-LT" sz="1400" dirty="0" err="1" smtClean="0">
                <a:latin typeface="Montserrat" panose="00000500000000000000" pitchFamily="2" charset="0"/>
                <a:cs typeface="Poppins" panose="00000500000000000000" pitchFamily="50" charset="0"/>
              </a:rPr>
              <a:t>mentoriams</a:t>
            </a:r>
            <a:r>
              <a:rPr lang="lt-LT" sz="1400" dirty="0" smtClean="0">
                <a:latin typeface="Montserrat" panose="00000500000000000000" pitchFamily="2" charset="0"/>
                <a:cs typeface="Poppins" panose="00000500000000000000" pitchFamily="50" charset="0"/>
              </a:rPr>
              <a:t>, ir kt.), 9 savivaldybėse vykdomas bandomasis pedagogų kvalifikacijos stebėsenos tyrimas.</a:t>
            </a:r>
            <a:endParaRPr lang="lt-LT" sz="1400" dirty="0">
              <a:latin typeface="Montserrat" panose="00000500000000000000" pitchFamily="2" charset="0"/>
              <a:cs typeface="Poppins" panose="00000500000000000000" pitchFamily="50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433618" y="229215"/>
            <a:ext cx="62618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lt-LT" sz="1400" b="1" dirty="0" smtClean="0">
                <a:latin typeface="Montserrat" panose="00000500000000000000" pitchFamily="2" charset="0"/>
                <a:cs typeface="Poppins" panose="00000500000000000000" pitchFamily="50" charset="0"/>
              </a:rPr>
              <a:t>GEROS SAVIJAUTOS PROGRAMA: </a:t>
            </a:r>
            <a:r>
              <a:rPr lang="lt-LT" sz="1400" dirty="0" smtClean="0">
                <a:latin typeface="Montserrat" panose="00000500000000000000" pitchFamily="2" charset="0"/>
                <a:cs typeface="Poppins" panose="00000500000000000000" pitchFamily="50" charset="0"/>
              </a:rPr>
              <a:t>Mokiniams sudaryta </a:t>
            </a:r>
            <a:r>
              <a:rPr lang="lt-LT" sz="1400" dirty="0">
                <a:latin typeface="Montserrat" panose="00000500000000000000" pitchFamily="2" charset="0"/>
                <a:cs typeface="Poppins" panose="00000500000000000000" pitchFamily="50" charset="0"/>
              </a:rPr>
              <a:t>galimybė </a:t>
            </a:r>
            <a:r>
              <a:rPr lang="lt-LT" sz="1400" dirty="0" smtClean="0">
                <a:latin typeface="Montserrat" panose="00000500000000000000" pitchFamily="2" charset="0"/>
                <a:cs typeface="Poppins" panose="00000500000000000000" pitchFamily="50" charset="0"/>
              </a:rPr>
              <a:t>dalyvauti </a:t>
            </a:r>
            <a:r>
              <a:rPr lang="lt-LT" sz="1400" dirty="0">
                <a:latin typeface="Montserrat" panose="00000500000000000000" pitchFamily="2" charset="0"/>
                <a:cs typeface="Poppins" panose="00000500000000000000" pitchFamily="50" charset="0"/>
              </a:rPr>
              <a:t>tikslinėse emocinės </a:t>
            </a:r>
            <a:r>
              <a:rPr lang="lt-LT" sz="1400" dirty="0" smtClean="0">
                <a:latin typeface="Montserrat" panose="00000500000000000000" pitchFamily="2" charset="0"/>
                <a:cs typeface="Poppins" panose="00000500000000000000" pitchFamily="50" charset="0"/>
              </a:rPr>
              <a:t>savijautos stiprinimo veiklose. Bus skiriama </a:t>
            </a:r>
            <a:r>
              <a:rPr lang="lt-LT" sz="1400" dirty="0">
                <a:latin typeface="Montserrat" panose="00000500000000000000" pitchFamily="2" charset="0"/>
                <a:cs typeface="Poppins" panose="00000500000000000000" pitchFamily="50" charset="0"/>
              </a:rPr>
              <a:t>15 </a:t>
            </a:r>
            <a:r>
              <a:rPr lang="lt-LT" sz="1400" dirty="0" smtClean="0">
                <a:latin typeface="Montserrat" panose="00000500000000000000" pitchFamily="2" charset="0"/>
                <a:cs typeface="Poppins" panose="00000500000000000000" pitchFamily="50" charset="0"/>
              </a:rPr>
              <a:t>EUR mokiniui.</a:t>
            </a:r>
            <a:endParaRPr lang="lt-LT" sz="1400" dirty="0">
              <a:latin typeface="Montserrat" panose="00000500000000000000" pitchFamily="2" charset="0"/>
              <a:cs typeface="Poppins" panose="00000500000000000000" pitchFamily="50" charset="0"/>
            </a:endParaRPr>
          </a:p>
        </p:txBody>
      </p:sp>
      <p:sp>
        <p:nvSpPr>
          <p:cNvPr id="15" name="Suapvalintas stačiakampis 19"/>
          <p:cNvSpPr/>
          <p:nvPr/>
        </p:nvSpPr>
        <p:spPr>
          <a:xfrm>
            <a:off x="5341076" y="1446543"/>
            <a:ext cx="6645712" cy="146867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69900" dist="152400" dir="25800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5398786" y="1496497"/>
            <a:ext cx="6261884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lt-LT" sz="1400" b="1" dirty="0" smtClean="0">
                <a:latin typeface="Montserrat" panose="00000500000000000000" pitchFamily="2" charset="0"/>
                <a:cs typeface="Poppins" panose="00000500000000000000" pitchFamily="50" charset="0"/>
              </a:rPr>
              <a:t>KONSULTACIJOS UGDYMO PRAPADIMAMS KOMPENSUOTI: </a:t>
            </a:r>
            <a:r>
              <a:rPr lang="lt-LT" sz="1400" dirty="0">
                <a:latin typeface="Montserrat" panose="00000500000000000000" pitchFamily="2" charset="0"/>
                <a:cs typeface="Poppins" panose="00000500000000000000" pitchFamily="50" charset="0"/>
              </a:rPr>
              <a:t>rugsėjo - gruodžio </a:t>
            </a:r>
            <a:r>
              <a:rPr lang="lt-LT" sz="1400" dirty="0" smtClean="0">
                <a:latin typeface="Montserrat" panose="00000500000000000000" pitchFamily="2" charset="0"/>
                <a:cs typeface="Poppins" panose="00000500000000000000" pitchFamily="50" charset="0"/>
              </a:rPr>
              <a:t>mėnesiais kiekvienam klasės komplektui numatyta po </a:t>
            </a:r>
            <a:r>
              <a:rPr lang="en-GB" sz="1400" dirty="0" smtClean="0">
                <a:latin typeface="Montserrat" panose="00000500000000000000" pitchFamily="2" charset="0"/>
                <a:cs typeface="Poppins" panose="00000500000000000000" pitchFamily="50" charset="0"/>
              </a:rPr>
              <a:t>20 </a:t>
            </a:r>
            <a:r>
              <a:rPr lang="lt-LT" sz="1400" dirty="0" smtClean="0">
                <a:latin typeface="Montserrat" panose="00000500000000000000" pitchFamily="2" charset="0"/>
                <a:cs typeface="Poppins" panose="00000500000000000000" pitchFamily="50" charset="0"/>
              </a:rPr>
              <a:t>papildomų konsultacijų</a:t>
            </a:r>
            <a:r>
              <a:rPr lang="lt-LT" sz="1400" dirty="0">
                <a:latin typeface="Montserrat" panose="00000500000000000000" pitchFamily="2" charset="0"/>
                <a:cs typeface="Poppins" panose="00000500000000000000" pitchFamily="50" charset="0"/>
              </a:rPr>
              <a:t>. </a:t>
            </a:r>
            <a:endParaRPr lang="lt-LT" sz="1400" dirty="0" smtClean="0">
              <a:latin typeface="Montserrat" panose="00000500000000000000" pitchFamily="2" charset="0"/>
              <a:cs typeface="Poppins" panose="00000500000000000000" pitchFamily="50" charset="0"/>
            </a:endParaRPr>
          </a:p>
          <a:p>
            <a:pPr>
              <a:lnSpc>
                <a:spcPts val="2000"/>
              </a:lnSpc>
            </a:pPr>
            <a:r>
              <a:rPr lang="lt-LT" sz="1400" dirty="0" smtClean="0">
                <a:latin typeface="Montserrat" panose="00000500000000000000" pitchFamily="2" charset="0"/>
                <a:cs typeface="Poppins" panose="00000500000000000000" pitchFamily="50" charset="0"/>
              </a:rPr>
              <a:t>Grįžtamajam ryšiui suteikti ir ugdymo spragoms </a:t>
            </a:r>
            <a:r>
              <a:rPr lang="lt-LT" sz="1400" dirty="0" err="1" smtClean="0">
                <a:latin typeface="Montserrat" panose="00000500000000000000" pitchFamily="2" charset="0"/>
                <a:cs typeface="Poppins" panose="00000500000000000000" pitchFamily="50" charset="0"/>
              </a:rPr>
              <a:t>įsiverinti</a:t>
            </a:r>
            <a:r>
              <a:rPr lang="lt-LT" sz="1400" dirty="0" smtClean="0">
                <a:latin typeface="Montserrat" panose="00000500000000000000" pitchFamily="2" charset="0"/>
                <a:cs typeface="Poppins" panose="00000500000000000000" pitchFamily="50" charset="0"/>
              </a:rPr>
              <a:t> numatytos mokinių pasiekimų </a:t>
            </a:r>
            <a:r>
              <a:rPr lang="lt-LT" sz="1400" dirty="0">
                <a:latin typeface="Montserrat" panose="00000500000000000000" pitchFamily="2" charset="0"/>
                <a:cs typeface="Poppins" panose="00000500000000000000" pitchFamily="50" charset="0"/>
              </a:rPr>
              <a:t>patikrinimo </a:t>
            </a:r>
            <a:r>
              <a:rPr lang="lt-LT" sz="1400" dirty="0" smtClean="0">
                <a:latin typeface="Montserrat" panose="00000500000000000000" pitchFamily="2" charset="0"/>
                <a:cs typeface="Poppins" panose="00000500000000000000" pitchFamily="50" charset="0"/>
              </a:rPr>
              <a:t>užduotys.</a:t>
            </a:r>
            <a:endParaRPr lang="lt-LT" sz="1400" dirty="0">
              <a:latin typeface="Montserrat" panose="00000500000000000000" pitchFamily="2" charset="0"/>
              <a:cs typeface="Poppins" panose="00000500000000000000" pitchFamily="50" charset="0"/>
            </a:endParaRPr>
          </a:p>
        </p:txBody>
      </p:sp>
      <p:sp>
        <p:nvSpPr>
          <p:cNvPr id="18" name="Ovalas 21"/>
          <p:cNvSpPr/>
          <p:nvPr/>
        </p:nvSpPr>
        <p:spPr>
          <a:xfrm>
            <a:off x="4591389" y="1946270"/>
            <a:ext cx="469218" cy="469218"/>
          </a:xfrm>
          <a:prstGeom prst="ellipse">
            <a:avLst/>
          </a:prstGeom>
          <a:solidFill>
            <a:srgbClr val="40C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36AA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202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apvalintas stačiakampis 14"/>
          <p:cNvSpPr/>
          <p:nvPr/>
        </p:nvSpPr>
        <p:spPr>
          <a:xfrm>
            <a:off x="7334349" y="2117436"/>
            <a:ext cx="3627417" cy="369375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69900" dist="152400" dir="25800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"/>
          </a:p>
        </p:txBody>
      </p:sp>
      <p:sp>
        <p:nvSpPr>
          <p:cNvPr id="4" name="Stačiakampis 3"/>
          <p:cNvSpPr/>
          <p:nvPr/>
        </p:nvSpPr>
        <p:spPr>
          <a:xfrm rot="16200000" flipV="1">
            <a:off x="-375743" y="3950330"/>
            <a:ext cx="2972210" cy="47682"/>
          </a:xfrm>
          <a:prstGeom prst="rect">
            <a:avLst/>
          </a:prstGeom>
          <a:gradFill>
            <a:gsLst>
              <a:gs pos="0">
                <a:srgbClr val="36AA65"/>
              </a:gs>
              <a:gs pos="93000">
                <a:srgbClr val="40C978"/>
              </a:gs>
              <a:gs pos="81000">
                <a:srgbClr val="40C978"/>
              </a:gs>
              <a:gs pos="100000">
                <a:srgbClr val="40C97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"/>
          </a:p>
        </p:txBody>
      </p:sp>
      <p:sp>
        <p:nvSpPr>
          <p:cNvPr id="6" name="Pavadinimas 1"/>
          <p:cNvSpPr txBox="1">
            <a:spLocks/>
          </p:cNvSpPr>
          <p:nvPr/>
        </p:nvSpPr>
        <p:spPr>
          <a:xfrm>
            <a:off x="661711" y="776748"/>
            <a:ext cx="7656576" cy="7021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600" b="1" spc="-150" dirty="0" smtClean="0">
                <a:solidFill>
                  <a:srgbClr val="36AA65"/>
                </a:solidFill>
                <a:latin typeface="Montserrat" panose="00000500000000000000" pitchFamily="2" charset="0"/>
                <a:cs typeface="Poppins SemiBold" panose="00000700000000000000" pitchFamily="50" charset="0"/>
              </a:rPr>
              <a:t>TECHNOLOGINIAI SPRENDIMAI</a:t>
            </a:r>
            <a:endParaRPr lang="en-GB" sz="3600" b="1" spc="-150" dirty="0">
              <a:solidFill>
                <a:srgbClr val="40C978"/>
              </a:solidFill>
              <a:latin typeface="Montserrat" panose="00000500000000000000" pitchFamily="2" charset="0"/>
              <a:cs typeface="Poppins SemiBold" panose="00000700000000000000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4381" y="1415303"/>
            <a:ext cx="2761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600" dirty="0" smtClean="0">
                <a:latin typeface="Montserrat" panose="00000500000000000000" pitchFamily="2" charset="0"/>
                <a:cs typeface="Poppins Thin" panose="00000300000000000000" pitchFamily="50" charset="0"/>
              </a:rPr>
              <a:t>Įvykdyti pirkimai</a:t>
            </a:r>
            <a:r>
              <a:rPr lang="lt-LT" sz="1600" dirty="0">
                <a:latin typeface="Montserrat" panose="00000500000000000000" pitchFamily="2" charset="0"/>
                <a:cs typeface="Poppins Thin" panose="00000300000000000000" pitchFamily="50" charset="0"/>
              </a:rPr>
              <a:t>:</a:t>
            </a:r>
            <a:endParaRPr lang="en-GB" sz="1600" dirty="0">
              <a:latin typeface="Montserrat" panose="00000500000000000000" pitchFamily="2" charset="0"/>
              <a:cs typeface="Poppins Thin" panose="00000300000000000000" pitchFamily="50" charset="0"/>
            </a:endParaRPr>
          </a:p>
        </p:txBody>
      </p:sp>
      <p:sp>
        <p:nvSpPr>
          <p:cNvPr id="3" name="Suapvalintas stačiakampis 2"/>
          <p:cNvSpPr/>
          <p:nvPr/>
        </p:nvSpPr>
        <p:spPr>
          <a:xfrm>
            <a:off x="1370880" y="2117436"/>
            <a:ext cx="4767370" cy="78904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69900" dist="152400" dir="25800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as 13"/>
          <p:cNvSpPr/>
          <p:nvPr/>
        </p:nvSpPr>
        <p:spPr>
          <a:xfrm>
            <a:off x="959301" y="2337005"/>
            <a:ext cx="302123" cy="302123"/>
          </a:xfrm>
          <a:prstGeom prst="ellipse">
            <a:avLst/>
          </a:prstGeom>
          <a:solidFill>
            <a:srgbClr val="2BD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2BDF78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60858" y="2217653"/>
            <a:ext cx="4127450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lt-LT" sz="1400" dirty="0" smtClean="0">
                <a:latin typeface="Montserrat" panose="00000500000000000000"/>
              </a:rPr>
              <a:t>9848</a:t>
            </a:r>
            <a:r>
              <a:rPr lang="en-US" sz="1400" dirty="0" smtClean="0">
                <a:latin typeface="Montserrat" panose="00000500000000000000"/>
              </a:rPr>
              <a:t> </a:t>
            </a:r>
            <a:r>
              <a:rPr lang="en-US" sz="1400" dirty="0" err="1" smtClean="0">
                <a:latin typeface="Montserrat" panose="00000500000000000000"/>
              </a:rPr>
              <a:t>vnt</a:t>
            </a:r>
            <a:r>
              <a:rPr lang="en-US" sz="1400" dirty="0" smtClean="0">
                <a:latin typeface="Montserrat" panose="00000500000000000000"/>
              </a:rPr>
              <a:t>.</a:t>
            </a:r>
            <a:r>
              <a:rPr lang="lt-LT" sz="1400" dirty="0" smtClean="0">
                <a:latin typeface="Montserrat" panose="00000500000000000000"/>
              </a:rPr>
              <a:t> kompiuteriai mokykloms</a:t>
            </a:r>
            <a:endParaRPr lang="lt-LT" sz="1200" dirty="0">
              <a:latin typeface="Montserrat" panose="00000500000000000000"/>
              <a:cs typeface="Poppins" panose="00000500000000000000" pitchFamily="50" charset="0"/>
            </a:endParaRPr>
          </a:p>
        </p:txBody>
      </p:sp>
      <p:sp>
        <p:nvSpPr>
          <p:cNvPr id="19" name="Ovalas 18"/>
          <p:cNvSpPr/>
          <p:nvPr/>
        </p:nvSpPr>
        <p:spPr>
          <a:xfrm>
            <a:off x="959301" y="3321579"/>
            <a:ext cx="302123" cy="302123"/>
          </a:xfrm>
          <a:prstGeom prst="ellipse">
            <a:avLst/>
          </a:prstGeom>
          <a:solidFill>
            <a:srgbClr val="40C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4DBD98"/>
              </a:solidFill>
            </a:endParaRPr>
          </a:p>
        </p:txBody>
      </p:sp>
      <p:sp>
        <p:nvSpPr>
          <p:cNvPr id="20" name="Suapvalintas stačiakampis 19"/>
          <p:cNvSpPr/>
          <p:nvPr/>
        </p:nvSpPr>
        <p:spPr>
          <a:xfrm>
            <a:off x="1370880" y="3085822"/>
            <a:ext cx="4767370" cy="78904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69900" dist="152400" dir="25800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err="1" smtClean="0"/>
              <a:t>ąšū</a:t>
            </a:r>
            <a:endParaRPr lang="en-GB" dirty="0"/>
          </a:p>
        </p:txBody>
      </p:sp>
      <p:sp>
        <p:nvSpPr>
          <p:cNvPr id="21" name="Suapvalintas stačiakampis 20"/>
          <p:cNvSpPr/>
          <p:nvPr/>
        </p:nvSpPr>
        <p:spPr>
          <a:xfrm>
            <a:off x="1370880" y="4037741"/>
            <a:ext cx="4767370" cy="80550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69900" dist="152400" dir="25800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as 21"/>
          <p:cNvSpPr/>
          <p:nvPr/>
        </p:nvSpPr>
        <p:spPr>
          <a:xfrm>
            <a:off x="959302" y="4297667"/>
            <a:ext cx="302123" cy="302123"/>
          </a:xfrm>
          <a:prstGeom prst="ellipse">
            <a:avLst/>
          </a:prstGeom>
          <a:solidFill>
            <a:srgbClr val="40C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36AA65"/>
              </a:solidFill>
            </a:endParaRPr>
          </a:p>
        </p:txBody>
      </p:sp>
      <p:sp>
        <p:nvSpPr>
          <p:cNvPr id="23" name="Suapvalintas stačiakampis 22"/>
          <p:cNvSpPr/>
          <p:nvPr/>
        </p:nvSpPr>
        <p:spPr>
          <a:xfrm>
            <a:off x="1370880" y="5022593"/>
            <a:ext cx="4767370" cy="110660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69900" dist="152400" dir="25800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as 23"/>
          <p:cNvSpPr/>
          <p:nvPr/>
        </p:nvSpPr>
        <p:spPr>
          <a:xfrm>
            <a:off x="959301" y="5258002"/>
            <a:ext cx="302123" cy="302123"/>
          </a:xfrm>
          <a:prstGeom prst="ellipse">
            <a:avLst/>
          </a:prstGeom>
          <a:solidFill>
            <a:srgbClr val="36AA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36AA65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60858" y="3169993"/>
            <a:ext cx="4127450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400" dirty="0" smtClean="0">
                <a:latin typeface="Montserrat" panose="00000500000000000000"/>
                <a:cs typeface="Poppins" panose="00000500000000000000" pitchFamily="50" charset="0"/>
              </a:rPr>
              <a:t>168 </a:t>
            </a:r>
            <a:r>
              <a:rPr lang="en-US" sz="1400" dirty="0" err="1" smtClean="0">
                <a:latin typeface="Montserrat" panose="00000500000000000000"/>
                <a:cs typeface="Poppins" panose="00000500000000000000" pitchFamily="50" charset="0"/>
              </a:rPr>
              <a:t>vnt</a:t>
            </a:r>
            <a:r>
              <a:rPr lang="en-US" sz="1400" dirty="0" smtClean="0">
                <a:latin typeface="Montserrat" panose="00000500000000000000"/>
                <a:cs typeface="Poppins" panose="00000500000000000000" pitchFamily="50" charset="0"/>
              </a:rPr>
              <a:t>. </a:t>
            </a:r>
            <a:r>
              <a:rPr lang="lt-LT" sz="1400" dirty="0" smtClean="0">
                <a:latin typeface="Montserrat" panose="00000500000000000000"/>
                <a:cs typeface="Poppins" panose="00000500000000000000" pitchFamily="50" charset="0"/>
              </a:rPr>
              <a:t>priemonės specialiųjų poreikių vaikų mokymuisi</a:t>
            </a:r>
            <a:endParaRPr lang="lt-LT" sz="1400" dirty="0">
              <a:latin typeface="Montserrat" panose="00000500000000000000"/>
              <a:cs typeface="Poppins" panose="00000500000000000000" pitchFamily="50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34490" y="4017841"/>
            <a:ext cx="44408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lt-LT" sz="1400" dirty="0" smtClean="0">
                <a:latin typeface="Montserrat" panose="00000500000000000000" pitchFamily="2" charset="0"/>
                <a:cs typeface="Poppins" panose="00000500000000000000" pitchFamily="50" charset="0"/>
              </a:rPr>
              <a:t>1420 </a:t>
            </a:r>
            <a:r>
              <a:rPr lang="en-US" sz="1400" dirty="0" err="1" smtClean="0">
                <a:latin typeface="Montserrat" panose="00000500000000000000" pitchFamily="2" charset="0"/>
                <a:cs typeface="Poppins" panose="00000500000000000000" pitchFamily="50" charset="0"/>
              </a:rPr>
              <a:t>vnt</a:t>
            </a:r>
            <a:r>
              <a:rPr lang="en-US" sz="1400" dirty="0" smtClean="0">
                <a:latin typeface="Montserrat" panose="00000500000000000000" pitchFamily="2" charset="0"/>
                <a:cs typeface="Poppins" panose="00000500000000000000" pitchFamily="50" charset="0"/>
              </a:rPr>
              <a:t>. </a:t>
            </a:r>
            <a:r>
              <a:rPr lang="lt-LT" sz="1400" dirty="0" smtClean="0">
                <a:latin typeface="Montserrat" panose="00000500000000000000" pitchFamily="2" charset="0"/>
                <a:cs typeface="Poppins" panose="00000500000000000000" pitchFamily="50" charset="0"/>
              </a:rPr>
              <a:t>nešiojamų kompiuterių ir laminavimo aparatų ikimokyklinio ugdymo įstaigoms</a:t>
            </a:r>
            <a:endParaRPr lang="lt-LT" sz="1200" dirty="0">
              <a:latin typeface="Montserrat" panose="00000500000000000000" pitchFamily="2" charset="0"/>
              <a:cs typeface="Poppins" panose="00000500000000000000" pitchFamily="50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34490" y="5006127"/>
            <a:ext cx="46401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lt-LT" sz="1400" dirty="0" smtClean="0">
                <a:latin typeface="Montserrat" panose="00000500000000000000" pitchFamily="2" charset="0"/>
                <a:cs typeface="Poppins" panose="00000500000000000000" pitchFamily="50" charset="0"/>
              </a:rPr>
              <a:t>Hibridinė įranga: 10491</a:t>
            </a:r>
            <a:r>
              <a:rPr lang="en-US" sz="1400" dirty="0" smtClean="0">
                <a:latin typeface="Montserrat" panose="00000500000000000000" pitchFamily="2" charset="0"/>
                <a:cs typeface="Poppins" panose="00000500000000000000" pitchFamily="50" charset="0"/>
              </a:rPr>
              <a:t> </a:t>
            </a:r>
            <a:r>
              <a:rPr lang="en-US" sz="1400" dirty="0" err="1" smtClean="0">
                <a:latin typeface="Montserrat" panose="00000500000000000000" pitchFamily="2" charset="0"/>
                <a:cs typeface="Poppins" panose="00000500000000000000" pitchFamily="50" charset="0"/>
              </a:rPr>
              <a:t>vnt</a:t>
            </a:r>
            <a:r>
              <a:rPr lang="en-US" sz="1400" dirty="0" smtClean="0">
                <a:latin typeface="Montserrat" panose="00000500000000000000" pitchFamily="2" charset="0"/>
                <a:cs typeface="Poppins" panose="00000500000000000000" pitchFamily="50" charset="0"/>
              </a:rPr>
              <a:t>.</a:t>
            </a:r>
            <a:r>
              <a:rPr lang="lt-LT" sz="1400" dirty="0" smtClean="0">
                <a:latin typeface="Montserrat" panose="00000500000000000000" pitchFamily="2" charset="0"/>
                <a:cs typeface="Poppins" panose="00000500000000000000" pitchFamily="50" charset="0"/>
              </a:rPr>
              <a:t> automatinių vaizdo kamerų su mikrofonu ir 1817 </a:t>
            </a:r>
            <a:r>
              <a:rPr lang="en-US" sz="1400" dirty="0" err="1" smtClean="0">
                <a:latin typeface="Montserrat" panose="00000500000000000000" pitchFamily="2" charset="0"/>
                <a:cs typeface="Poppins" panose="00000500000000000000" pitchFamily="50" charset="0"/>
              </a:rPr>
              <a:t>vnt</a:t>
            </a:r>
            <a:r>
              <a:rPr lang="en-US" sz="1400" dirty="0" smtClean="0">
                <a:latin typeface="Montserrat" panose="00000500000000000000" pitchFamily="2" charset="0"/>
                <a:cs typeface="Poppins" panose="00000500000000000000" pitchFamily="50" charset="0"/>
              </a:rPr>
              <a:t>. </a:t>
            </a:r>
            <a:r>
              <a:rPr lang="lt-LT" sz="1400" dirty="0" smtClean="0">
                <a:latin typeface="Montserrat" panose="00000500000000000000" pitchFamily="2" charset="0"/>
                <a:cs typeface="Poppins" panose="00000500000000000000" pitchFamily="50" charset="0"/>
              </a:rPr>
              <a:t>mobilių vaizdo įrašymo ir transliavimo įrenginių</a:t>
            </a:r>
            <a:endParaRPr lang="lt-LT" sz="1400" dirty="0">
              <a:latin typeface="Montserrat" panose="00000500000000000000" pitchFamily="2" charset="0"/>
              <a:cs typeface="Poppins" panose="00000500000000000000" pitchFamily="50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413922" y="3472640"/>
            <a:ext cx="3712106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lt-LT" dirty="0" smtClean="0">
                <a:latin typeface="Montserrat" panose="00000500000000000000" pitchFamily="2" charset="0"/>
                <a:cs typeface="Poppins" panose="00000500000000000000" pitchFamily="50" charset="0"/>
              </a:rPr>
              <a:t>Dalis įrangos jau yra mokyklose ir darželiuose, likusi dalis mokyklas pasieks spalio-lapkričio mėnesiais.</a:t>
            </a:r>
            <a:endParaRPr lang="en-GB" sz="1600" dirty="0">
              <a:latin typeface="Montserrat" panose="00000500000000000000" pitchFamily="2" charset="0"/>
              <a:cs typeface="Poppins" panose="00000500000000000000" pitchFamily="50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413922" y="2732071"/>
            <a:ext cx="3551119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lt-LT" sz="2000" b="1" dirty="0" smtClean="0">
                <a:solidFill>
                  <a:srgbClr val="40C978"/>
                </a:solidFill>
                <a:latin typeface="Montserrat" panose="00000500000000000000" pitchFamily="2" charset="0"/>
                <a:cs typeface="Poppins" panose="00000500000000000000" pitchFamily="50" charset="0"/>
              </a:rPr>
              <a:t>Kada pasieks mokyklas?</a:t>
            </a:r>
            <a:endParaRPr lang="en-GB" sz="2000" dirty="0">
              <a:latin typeface="Montserrat" panose="00000500000000000000" pitchFamily="2" charset="0"/>
              <a:cs typeface="Poppin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93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tačiakampis 27"/>
          <p:cNvSpPr/>
          <p:nvPr/>
        </p:nvSpPr>
        <p:spPr>
          <a:xfrm>
            <a:off x="2382921" y="2439981"/>
            <a:ext cx="6839456" cy="45719"/>
          </a:xfrm>
          <a:prstGeom prst="rect">
            <a:avLst/>
          </a:prstGeom>
          <a:gradFill>
            <a:gsLst>
              <a:gs pos="0">
                <a:srgbClr val="36AA65"/>
              </a:gs>
              <a:gs pos="93000">
                <a:srgbClr val="40C978"/>
              </a:gs>
              <a:gs pos="81000">
                <a:srgbClr val="40C978"/>
              </a:gs>
              <a:gs pos="100000">
                <a:srgbClr val="40C97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"/>
          </a:p>
        </p:txBody>
      </p:sp>
      <p:sp>
        <p:nvSpPr>
          <p:cNvPr id="6" name="Pavadinimas 1"/>
          <p:cNvSpPr txBox="1">
            <a:spLocks/>
          </p:cNvSpPr>
          <p:nvPr/>
        </p:nvSpPr>
        <p:spPr>
          <a:xfrm>
            <a:off x="661711" y="776748"/>
            <a:ext cx="9007390" cy="7021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600" b="1" spc="-150" dirty="0" smtClean="0">
                <a:solidFill>
                  <a:srgbClr val="36AA65"/>
                </a:solidFill>
                <a:latin typeface="Montserrat" panose="00000500000000000000" pitchFamily="2" charset="0"/>
                <a:cs typeface="Poppins SemiBold" panose="00000700000000000000" pitchFamily="50" charset="0"/>
              </a:rPr>
              <a:t>SKAITMENINIO TURINIO ATNAUJINIMAS</a:t>
            </a:r>
            <a:endParaRPr lang="en-GB" sz="3600" b="1" spc="-150" dirty="0">
              <a:solidFill>
                <a:srgbClr val="40C978"/>
              </a:solidFill>
              <a:latin typeface="Montserrat" panose="00000500000000000000" pitchFamily="2" charset="0"/>
              <a:cs typeface="Poppins SemiBold" panose="00000700000000000000" pitchFamily="50" charset="0"/>
            </a:endParaRPr>
          </a:p>
        </p:txBody>
      </p:sp>
      <p:sp>
        <p:nvSpPr>
          <p:cNvPr id="3" name="Suapvalintas stačiakampis 2"/>
          <p:cNvSpPr/>
          <p:nvPr/>
        </p:nvSpPr>
        <p:spPr>
          <a:xfrm>
            <a:off x="661712" y="2804368"/>
            <a:ext cx="3277340" cy="352531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69900" dist="152400" dir="25800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891251" y="3446800"/>
            <a:ext cx="287617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lt-LT" sz="1400" dirty="0" smtClean="0">
                <a:latin typeface="Montserrat" panose="00000500000000000000" pitchFamily="2" charset="0"/>
                <a:cs typeface="Poppins" panose="00000500000000000000" pitchFamily="50" charset="0"/>
              </a:rPr>
              <a:t>tobulinama paieškos funkcija, peržiūrėti VMA ir SMP sąrašai (</a:t>
            </a:r>
            <a:r>
              <a:rPr lang="en-US" sz="1400" dirty="0" smtClean="0">
                <a:latin typeface="Montserrat" panose="00000500000000000000" pitchFamily="2" charset="0"/>
                <a:cs typeface="Poppins" panose="00000500000000000000" pitchFamily="50" charset="0"/>
              </a:rPr>
              <a:t>200 SMP)</a:t>
            </a:r>
            <a:r>
              <a:rPr lang="lt-LT" sz="1400" dirty="0" smtClean="0">
                <a:latin typeface="Montserrat" panose="00000500000000000000" pitchFamily="2" charset="0"/>
                <a:cs typeface="Poppins" panose="00000500000000000000" pitchFamily="50" charset="0"/>
              </a:rPr>
              <a:t>, negaliojančios Flash priemonės perdaromos į HTML, atnaujinama </a:t>
            </a:r>
            <a:r>
              <a:rPr lang="en-US" sz="1400" dirty="0" smtClean="0">
                <a:latin typeface="Montserrat" panose="00000500000000000000" pitchFamily="2" charset="0"/>
                <a:cs typeface="Poppins" panose="00000500000000000000" pitchFamily="50" charset="0"/>
              </a:rPr>
              <a:t>19 SMP, </a:t>
            </a:r>
            <a:r>
              <a:rPr lang="en-US" sz="1400" dirty="0" err="1" smtClean="0">
                <a:latin typeface="Montserrat" panose="00000500000000000000" pitchFamily="2" charset="0"/>
                <a:cs typeface="Poppins" panose="00000500000000000000" pitchFamily="50" charset="0"/>
              </a:rPr>
              <a:t>kuriamos</a:t>
            </a:r>
            <a:r>
              <a:rPr lang="en-US" sz="1400" dirty="0" smtClean="0">
                <a:latin typeface="Montserrat" panose="00000500000000000000" pitchFamily="2" charset="0"/>
                <a:cs typeface="Poppins" panose="00000500000000000000" pitchFamily="50" charset="0"/>
              </a:rPr>
              <a:t> 14 </a:t>
            </a:r>
            <a:r>
              <a:rPr lang="en-US" sz="1400" dirty="0" err="1" smtClean="0">
                <a:latin typeface="Montserrat" panose="00000500000000000000" pitchFamily="2" charset="0"/>
                <a:cs typeface="Poppins" panose="00000500000000000000" pitchFamily="50" charset="0"/>
              </a:rPr>
              <a:t>nauj</a:t>
            </a:r>
            <a:r>
              <a:rPr lang="lt-LT" sz="1400" dirty="0" smtClean="0">
                <a:latin typeface="Montserrat" panose="00000500000000000000" pitchFamily="2" charset="0"/>
                <a:cs typeface="Poppins" panose="00000500000000000000" pitchFamily="50" charset="0"/>
              </a:rPr>
              <a:t>ų</a:t>
            </a:r>
            <a:r>
              <a:rPr lang="en-US" sz="1400" dirty="0" smtClean="0">
                <a:latin typeface="Montserrat" panose="00000500000000000000" pitchFamily="2" charset="0"/>
                <a:cs typeface="Poppins" panose="00000500000000000000" pitchFamily="50" charset="0"/>
              </a:rPr>
              <a:t> SMP,</a:t>
            </a:r>
            <a:r>
              <a:rPr lang="lt-LT" sz="1400" dirty="0" smtClean="0">
                <a:latin typeface="Montserrat" panose="00000500000000000000" pitchFamily="2" charset="0"/>
                <a:cs typeface="Poppins" panose="00000500000000000000" pitchFamily="50" charset="0"/>
              </a:rPr>
              <a:t> kuriamos priemonės spec. poreikių vaikų ugdymui.</a:t>
            </a:r>
            <a:endParaRPr lang="en-GB" sz="1200" dirty="0">
              <a:latin typeface="Montserrat" panose="00000500000000000000" pitchFamily="2" charset="0"/>
              <a:cs typeface="Poppins" panose="00000500000000000000" pitchFamily="50" charset="0"/>
            </a:endParaRPr>
          </a:p>
        </p:txBody>
      </p:sp>
      <p:sp>
        <p:nvSpPr>
          <p:cNvPr id="14" name="Ovalas 13"/>
          <p:cNvSpPr/>
          <p:nvPr/>
        </p:nvSpPr>
        <p:spPr>
          <a:xfrm>
            <a:off x="2162533" y="2227562"/>
            <a:ext cx="421769" cy="421769"/>
          </a:xfrm>
          <a:prstGeom prst="ellipse">
            <a:avLst/>
          </a:prstGeom>
          <a:solidFill>
            <a:srgbClr val="2BD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40C978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69342" y="2924195"/>
            <a:ext cx="2704870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lt-LT" b="1" dirty="0" smtClean="0">
                <a:solidFill>
                  <a:srgbClr val="40C978"/>
                </a:solidFill>
                <a:latin typeface="Montserrat" panose="00000500000000000000" pitchFamily="2" charset="0"/>
                <a:cs typeface="Poppins" panose="00000500000000000000" pitchFamily="50" charset="0"/>
              </a:rPr>
              <a:t>Atnaujintas Švietimo portalas:</a:t>
            </a:r>
            <a:endParaRPr lang="en-GB" dirty="0">
              <a:latin typeface="Montserrat" panose="00000500000000000000" pitchFamily="2" charset="0"/>
              <a:cs typeface="Poppins" panose="00000500000000000000" pitchFamily="50" charset="0"/>
            </a:endParaRPr>
          </a:p>
        </p:txBody>
      </p:sp>
      <p:sp>
        <p:nvSpPr>
          <p:cNvPr id="19" name="Suapvalintas stačiakampis 18"/>
          <p:cNvSpPr/>
          <p:nvPr/>
        </p:nvSpPr>
        <p:spPr>
          <a:xfrm>
            <a:off x="4252026" y="2816431"/>
            <a:ext cx="3254238" cy="351324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69900" dist="152400" dir="25800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"/>
          </a:p>
        </p:txBody>
      </p:sp>
      <p:sp>
        <p:nvSpPr>
          <p:cNvPr id="20" name="Suapvalintas stačiakampis 19"/>
          <p:cNvSpPr/>
          <p:nvPr/>
        </p:nvSpPr>
        <p:spPr>
          <a:xfrm>
            <a:off x="7696266" y="2804367"/>
            <a:ext cx="3276534" cy="352531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69900" dist="152400" dir="25800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"/>
          </a:p>
        </p:txBody>
      </p:sp>
      <p:sp>
        <p:nvSpPr>
          <p:cNvPr id="21" name="TextBox 20"/>
          <p:cNvSpPr txBox="1"/>
          <p:nvPr/>
        </p:nvSpPr>
        <p:spPr>
          <a:xfrm>
            <a:off x="4365479" y="2879616"/>
            <a:ext cx="31847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lt-LT" b="1" dirty="0" smtClean="0">
                <a:solidFill>
                  <a:srgbClr val="40C978"/>
                </a:solidFill>
                <a:latin typeface="Montserrat" panose="00000500000000000000" pitchFamily="2" charset="0"/>
                <a:cs typeface="Poppins" panose="00000500000000000000" pitchFamily="50" charset="0"/>
              </a:rPr>
              <a:t>Patobulinta elektroninė testavimo ir vertinimo aplinka:</a:t>
            </a:r>
            <a:endParaRPr lang="lt-LT" dirty="0">
              <a:latin typeface="Montserrat" panose="00000500000000000000" pitchFamily="2" charset="0"/>
              <a:cs typeface="Poppins" panose="00000500000000000000" pitchFamily="50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80862" y="3638118"/>
            <a:ext cx="3025402" cy="265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lt-LT" sz="1400" dirty="0" smtClean="0">
                <a:latin typeface="Montserrat" panose="00000500000000000000" pitchFamily="2" charset="0"/>
                <a:cs typeface="Poppins" panose="00000500000000000000" pitchFamily="50" charset="0"/>
              </a:rPr>
              <a:t>Pildomas atvirų užduočių bankas BETA (užduotys su žodiniu grįžtamuoju ryšiu ir užduotys spec. poreikių mokiniams) aplinka papildyta funkcija, leisiančia pateikti tekstinę grįžtamojo ryšio informaciją mokymosi proceso tobulinimui.</a:t>
            </a:r>
            <a:endParaRPr lang="en-GB" sz="1200" dirty="0">
              <a:latin typeface="Montserrat" panose="00000500000000000000" pitchFamily="2" charset="0"/>
              <a:cs typeface="Poppins" panose="00000500000000000000" pitchFamily="50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894288" y="3997871"/>
            <a:ext cx="3078512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lt-LT" sz="1400" dirty="0" smtClean="0">
                <a:latin typeface="Montserrat" panose="00000500000000000000" pitchFamily="2" charset="0"/>
                <a:cs typeface="Poppins" panose="00000500000000000000" pitchFamily="50" charset="0"/>
              </a:rPr>
              <a:t>Parengta hibridinio mokymo patirties apžvalga; atnaujintas nuotolinio ugdymo vadovas, rengiama filmuota medžiaga apie hibridinės pamokos organizavimą.</a:t>
            </a:r>
            <a:endParaRPr lang="en-GB" sz="1200" dirty="0">
              <a:latin typeface="Montserrat" panose="00000500000000000000" pitchFamily="2" charset="0"/>
              <a:cs typeface="Poppins" panose="00000500000000000000" pitchFamily="50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838809" y="2879616"/>
            <a:ext cx="3133991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lt-LT" b="1" dirty="0" smtClean="0">
                <a:solidFill>
                  <a:srgbClr val="40C978"/>
                </a:solidFill>
                <a:latin typeface="Montserrat" panose="00000500000000000000" pitchFamily="2" charset="0"/>
                <a:cs typeface="Poppins" panose="00000500000000000000" pitchFamily="50" charset="0"/>
              </a:rPr>
              <a:t>Parengti praktiniai ir metodiniai patarimai dėl hibridinio mokymo:</a:t>
            </a:r>
            <a:endParaRPr lang="en-GB" dirty="0">
              <a:latin typeface="Montserrat" panose="00000500000000000000" pitchFamily="2" charset="0"/>
              <a:cs typeface="Poppins" panose="00000500000000000000" pitchFamily="50" charset="0"/>
            </a:endParaRPr>
          </a:p>
        </p:txBody>
      </p:sp>
      <p:sp>
        <p:nvSpPr>
          <p:cNvPr id="26" name="Ovalas 25"/>
          <p:cNvSpPr/>
          <p:nvPr/>
        </p:nvSpPr>
        <p:spPr>
          <a:xfrm>
            <a:off x="5606773" y="2232978"/>
            <a:ext cx="421769" cy="421769"/>
          </a:xfrm>
          <a:prstGeom prst="ellipse">
            <a:avLst/>
          </a:prstGeom>
          <a:solidFill>
            <a:srgbClr val="40C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40C978"/>
              </a:solidFill>
            </a:endParaRPr>
          </a:p>
        </p:txBody>
      </p:sp>
      <p:sp>
        <p:nvSpPr>
          <p:cNvPr id="27" name="Ovalas 26"/>
          <p:cNvSpPr/>
          <p:nvPr/>
        </p:nvSpPr>
        <p:spPr>
          <a:xfrm>
            <a:off x="8956013" y="2227562"/>
            <a:ext cx="421769" cy="421769"/>
          </a:xfrm>
          <a:prstGeom prst="ellipse">
            <a:avLst/>
          </a:prstGeom>
          <a:solidFill>
            <a:srgbClr val="36AA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40C9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62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tačiakampis 27"/>
          <p:cNvSpPr/>
          <p:nvPr/>
        </p:nvSpPr>
        <p:spPr>
          <a:xfrm rot="16200000" flipV="1">
            <a:off x="-1005163" y="3349556"/>
            <a:ext cx="3395052" cy="45719"/>
          </a:xfrm>
          <a:prstGeom prst="rect">
            <a:avLst/>
          </a:prstGeom>
          <a:gradFill>
            <a:gsLst>
              <a:gs pos="0">
                <a:srgbClr val="36AA65"/>
              </a:gs>
              <a:gs pos="93000">
                <a:srgbClr val="40C978"/>
              </a:gs>
              <a:gs pos="81000">
                <a:srgbClr val="40C978"/>
              </a:gs>
              <a:gs pos="100000">
                <a:srgbClr val="40C97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" dirty="0"/>
          </a:p>
        </p:txBody>
      </p:sp>
      <p:sp>
        <p:nvSpPr>
          <p:cNvPr id="6" name="Pavadinimas 1"/>
          <p:cNvSpPr txBox="1">
            <a:spLocks/>
          </p:cNvSpPr>
          <p:nvPr/>
        </p:nvSpPr>
        <p:spPr>
          <a:xfrm>
            <a:off x="295663" y="-342134"/>
            <a:ext cx="12901187" cy="1152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2800" b="1" spc="-150" dirty="0" smtClean="0">
                <a:solidFill>
                  <a:srgbClr val="36AA65"/>
                </a:solidFill>
                <a:latin typeface="Montserrat" panose="00000500000000000000" pitchFamily="2" charset="0"/>
                <a:cs typeface="Poppins SemiBold" panose="00000700000000000000" pitchFamily="50" charset="0"/>
              </a:rPr>
              <a:t>SAUGUS SUGRĮŽIMAS Į MOKYKLAS: </a:t>
            </a:r>
            <a:r>
              <a:rPr lang="lt-LT" sz="2200" b="1" spc="-150" dirty="0" smtClean="0">
                <a:solidFill>
                  <a:srgbClr val="36AA65"/>
                </a:solidFill>
                <a:latin typeface="Montserrat" panose="00000500000000000000" pitchFamily="2" charset="0"/>
                <a:cs typeface="Poppins SemiBold" panose="00000700000000000000" pitchFamily="50" charset="0"/>
              </a:rPr>
              <a:t>rekomendacijos ugdymo organizavimui</a:t>
            </a:r>
            <a:endParaRPr lang="lt-LT" sz="2200" b="1" spc="-150" dirty="0">
              <a:solidFill>
                <a:srgbClr val="40C978"/>
              </a:solidFill>
              <a:latin typeface="Montserrat" panose="00000500000000000000" pitchFamily="2" charset="0"/>
              <a:cs typeface="Poppins SemiBold" panose="00000700000000000000" pitchFamily="50" charset="0"/>
            </a:endParaRPr>
          </a:p>
        </p:txBody>
      </p:sp>
      <p:sp>
        <p:nvSpPr>
          <p:cNvPr id="3" name="Suapvalintas stačiakampis 2"/>
          <p:cNvSpPr/>
          <p:nvPr/>
        </p:nvSpPr>
        <p:spPr>
          <a:xfrm>
            <a:off x="1079268" y="1318076"/>
            <a:ext cx="10156082" cy="117309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69900" dist="152400" dir="25800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t-LT" b="1" dirty="0" smtClean="0">
                <a:solidFill>
                  <a:schemeClr val="tx1"/>
                </a:solidFill>
                <a:latin typeface="Montserrat" panose="00000500000000000000" pitchFamily="2" charset="0"/>
                <a:cs typeface="Poppins" panose="00000500000000000000" pitchFamily="50" charset="0"/>
              </a:rPr>
              <a:t>Saugi aplinka. </a:t>
            </a:r>
            <a:r>
              <a:rPr lang="lt-LT" dirty="0" smtClean="0">
                <a:solidFill>
                  <a:schemeClr val="tx1"/>
                </a:solidFill>
                <a:latin typeface="Montserrat" panose="00000500000000000000" pitchFamily="2" charset="0"/>
                <a:cs typeface="Poppins" panose="00000500000000000000" pitchFamily="50" charset="0"/>
              </a:rPr>
              <a:t>Mokyklos turi užtikrinti operacijų </a:t>
            </a:r>
            <a:r>
              <a:rPr lang="lt-LT" dirty="0">
                <a:solidFill>
                  <a:schemeClr val="tx1"/>
                </a:solidFill>
                <a:latin typeface="Montserrat" panose="00000500000000000000" pitchFamily="2" charset="0"/>
                <a:cs typeface="Poppins" panose="00000500000000000000" pitchFamily="50" charset="0"/>
              </a:rPr>
              <a:t>vadovo nustatytas asmenų srautų valdymo, saugaus atstumo laikymosi, būtinas visuomenės sveikatos </a:t>
            </a:r>
            <a:r>
              <a:rPr lang="lt-LT" dirty="0" smtClean="0">
                <a:solidFill>
                  <a:schemeClr val="tx1"/>
                </a:solidFill>
                <a:latin typeface="Montserrat" panose="00000500000000000000" pitchFamily="2" charset="0"/>
                <a:cs typeface="Poppins" panose="00000500000000000000" pitchFamily="50" charset="0"/>
              </a:rPr>
              <a:t>saugos ir </a:t>
            </a:r>
            <a:r>
              <a:rPr lang="lt-LT" dirty="0">
                <a:solidFill>
                  <a:schemeClr val="tx1"/>
                </a:solidFill>
                <a:latin typeface="Montserrat" panose="00000500000000000000" pitchFamily="2" charset="0"/>
                <a:cs typeface="Poppins" panose="00000500000000000000" pitchFamily="50" charset="0"/>
              </a:rPr>
              <a:t>higienos sąlygas. </a:t>
            </a:r>
          </a:p>
        </p:txBody>
      </p:sp>
      <p:sp>
        <p:nvSpPr>
          <p:cNvPr id="27" name="Ovalas 26"/>
          <p:cNvSpPr/>
          <p:nvPr/>
        </p:nvSpPr>
        <p:spPr>
          <a:xfrm>
            <a:off x="469475" y="1482853"/>
            <a:ext cx="421769" cy="421769"/>
          </a:xfrm>
          <a:prstGeom prst="ellipse">
            <a:avLst/>
          </a:prstGeom>
          <a:solidFill>
            <a:srgbClr val="36AA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40C978"/>
              </a:solidFill>
            </a:endParaRPr>
          </a:p>
        </p:txBody>
      </p:sp>
      <p:sp>
        <p:nvSpPr>
          <p:cNvPr id="17" name="Ovalas 26"/>
          <p:cNvSpPr/>
          <p:nvPr/>
        </p:nvSpPr>
        <p:spPr>
          <a:xfrm>
            <a:off x="469475" y="3157756"/>
            <a:ext cx="421769" cy="421769"/>
          </a:xfrm>
          <a:prstGeom prst="ellipse">
            <a:avLst/>
          </a:prstGeom>
          <a:solidFill>
            <a:srgbClr val="36AA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40C978"/>
              </a:solidFill>
            </a:endParaRPr>
          </a:p>
        </p:txBody>
      </p:sp>
      <p:sp>
        <p:nvSpPr>
          <p:cNvPr id="18" name="Ovalas 26"/>
          <p:cNvSpPr/>
          <p:nvPr/>
        </p:nvSpPr>
        <p:spPr>
          <a:xfrm>
            <a:off x="469476" y="4941525"/>
            <a:ext cx="421769" cy="421769"/>
          </a:xfrm>
          <a:prstGeom prst="ellipse">
            <a:avLst/>
          </a:prstGeom>
          <a:solidFill>
            <a:srgbClr val="36AA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40C978"/>
              </a:solidFill>
            </a:endParaRPr>
          </a:p>
        </p:txBody>
      </p:sp>
      <p:sp>
        <p:nvSpPr>
          <p:cNvPr id="29" name="Suapvalintas stačiakampis 2"/>
          <p:cNvSpPr/>
          <p:nvPr/>
        </p:nvSpPr>
        <p:spPr>
          <a:xfrm>
            <a:off x="1079267" y="2917858"/>
            <a:ext cx="10156083" cy="117309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69900" dist="152400" dir="25800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 smtClean="0">
                <a:solidFill>
                  <a:schemeClr val="tx1"/>
                </a:solidFill>
                <a:latin typeface="Montserrat" panose="00000500000000000000" pitchFamily="2" charset="0"/>
                <a:cs typeface="Poppins" panose="00000500000000000000" pitchFamily="50" charset="0"/>
              </a:rPr>
              <a:t>Sudarytos</a:t>
            </a:r>
            <a:r>
              <a:rPr lang="en-US" b="1" dirty="0" smtClean="0">
                <a:solidFill>
                  <a:schemeClr val="tx1"/>
                </a:solidFill>
                <a:latin typeface="Montserrat" panose="00000500000000000000" pitchFamily="2" charset="0"/>
                <a:cs typeface="Poppins" panose="00000500000000000000" pitchFamily="50" charset="0"/>
              </a:rPr>
              <a:t> s</a:t>
            </a:r>
            <a:r>
              <a:rPr lang="lt-LT" b="1" dirty="0" err="1" smtClean="0">
                <a:solidFill>
                  <a:schemeClr val="tx1"/>
                </a:solidFill>
                <a:latin typeface="Montserrat" panose="00000500000000000000" pitchFamily="2" charset="0"/>
                <a:cs typeface="Poppins" panose="00000500000000000000" pitchFamily="50" charset="0"/>
              </a:rPr>
              <a:t>ąlygos</a:t>
            </a:r>
            <a:r>
              <a:rPr lang="lt-LT" b="1" dirty="0" smtClean="0">
                <a:solidFill>
                  <a:schemeClr val="tx1"/>
                </a:solidFill>
                <a:latin typeface="Montserrat" panose="00000500000000000000" pitchFamily="2" charset="0"/>
                <a:cs typeface="Poppins" panose="00000500000000000000" pitchFamily="50" charset="0"/>
              </a:rPr>
              <a:t> savanoriškai testuotis. </a:t>
            </a:r>
            <a:r>
              <a:rPr lang="lt-LT" dirty="0" smtClean="0">
                <a:solidFill>
                  <a:schemeClr val="tx1"/>
                </a:solidFill>
                <a:latin typeface="Montserrat" panose="00000500000000000000" pitchFamily="2" charset="0"/>
                <a:cs typeface="Poppins" panose="00000500000000000000" pitchFamily="50" charset="0"/>
              </a:rPr>
              <a:t>Reguliarus sveikatos pasitikrinimas turėtų tapti norma. Švietimo </a:t>
            </a:r>
            <a:r>
              <a:rPr lang="lt-LT" dirty="0">
                <a:solidFill>
                  <a:schemeClr val="tx1"/>
                </a:solidFill>
                <a:latin typeface="Montserrat" panose="00000500000000000000" pitchFamily="2" charset="0"/>
                <a:cs typeface="Poppins" panose="00000500000000000000" pitchFamily="50" charset="0"/>
              </a:rPr>
              <a:t>įstaigų </a:t>
            </a:r>
            <a:r>
              <a:rPr lang="lt-LT" dirty="0" smtClean="0">
                <a:solidFill>
                  <a:schemeClr val="tx1"/>
                </a:solidFill>
                <a:latin typeface="Montserrat" panose="00000500000000000000" pitchFamily="2" charset="0"/>
                <a:cs typeface="Poppins" panose="00000500000000000000" pitchFamily="50" charset="0"/>
              </a:rPr>
              <a:t>vadovai kartu su savivaldybėmis turi pasiruošti testavimui ir pasirinkti testavimo būdus. </a:t>
            </a:r>
            <a:r>
              <a:rPr lang="en-US" dirty="0" smtClean="0">
                <a:solidFill>
                  <a:schemeClr val="tx1"/>
                </a:solidFill>
                <a:latin typeface="Montserrat" panose="00000500000000000000" pitchFamily="2" charset="0"/>
                <a:cs typeface="Poppins" panose="00000500000000000000" pitchFamily="50" charset="0"/>
              </a:rPr>
              <a:t>R</a:t>
            </a:r>
            <a:r>
              <a:rPr lang="lt-LT" dirty="0" err="1" smtClean="0">
                <a:solidFill>
                  <a:schemeClr val="tx1"/>
                </a:solidFill>
                <a:latin typeface="Montserrat" panose="00000500000000000000" pitchFamily="2" charset="0"/>
                <a:cs typeface="Poppins" panose="00000500000000000000" pitchFamily="50" charset="0"/>
              </a:rPr>
              <a:t>ekomenduojama</a:t>
            </a:r>
            <a:r>
              <a:rPr lang="lt-LT" dirty="0" smtClean="0">
                <a:solidFill>
                  <a:schemeClr val="tx1"/>
                </a:solidFill>
                <a:latin typeface="Montserrat" panose="00000500000000000000" pitchFamily="2" charset="0"/>
                <a:cs typeface="Poppins" panose="00000500000000000000" pitchFamily="50" charset="0"/>
              </a:rPr>
              <a:t> skiepytis vaikams nuo </a:t>
            </a:r>
            <a:r>
              <a:rPr lang="en-GB" dirty="0" smtClean="0">
                <a:solidFill>
                  <a:schemeClr val="tx1"/>
                </a:solidFill>
                <a:latin typeface="Montserrat" panose="00000500000000000000" pitchFamily="2" charset="0"/>
                <a:cs typeface="Poppins" panose="00000500000000000000" pitchFamily="50" charset="0"/>
              </a:rPr>
              <a:t>12 </a:t>
            </a:r>
            <a:r>
              <a:rPr lang="lt-LT" dirty="0" smtClean="0">
                <a:solidFill>
                  <a:schemeClr val="tx1"/>
                </a:solidFill>
                <a:latin typeface="Montserrat" panose="00000500000000000000" pitchFamily="2" charset="0"/>
                <a:cs typeface="Poppins" panose="00000500000000000000" pitchFamily="50" charset="0"/>
              </a:rPr>
              <a:t>metų.</a:t>
            </a:r>
            <a:endParaRPr lang="en-GB" dirty="0"/>
          </a:p>
        </p:txBody>
      </p:sp>
      <p:sp>
        <p:nvSpPr>
          <p:cNvPr id="30" name="Suapvalintas stačiakampis 2"/>
          <p:cNvSpPr/>
          <p:nvPr/>
        </p:nvSpPr>
        <p:spPr>
          <a:xfrm>
            <a:off x="1079269" y="4599160"/>
            <a:ext cx="10156082" cy="117309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69900" dist="152400" dir="25800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t-LT" b="1" dirty="0" smtClean="0">
                <a:solidFill>
                  <a:schemeClr val="tx1"/>
                </a:solidFill>
                <a:latin typeface="Montserrat" panose="00000500000000000000" pitchFamily="2" charset="0"/>
                <a:cs typeface="Poppins" panose="00000500000000000000" pitchFamily="50" charset="0"/>
              </a:rPr>
              <a:t>Ugdymo organizavimas. </a:t>
            </a:r>
            <a:r>
              <a:rPr lang="lt-LT" dirty="0" smtClean="0">
                <a:solidFill>
                  <a:schemeClr val="tx1"/>
                </a:solidFill>
                <a:latin typeface="Montserrat" panose="00000500000000000000" pitchFamily="2" charset="0"/>
                <a:cs typeface="Poppins" panose="00000500000000000000" pitchFamily="50" charset="0"/>
              </a:rPr>
              <a:t>Daugiau galimybių organizuoti ugdymą vadovaujantis Mokyklos vadovo patvirtintais planais. Sustiprintos nuostatos dėl pareigos ir sąlygų lankyti mokyklą. Rekomendacijos dėl nuotolinio ir hibridinio ugdymo organizavimo, asinchroninio/sinchroninio ugdymo.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638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vadinimas 1"/>
          <p:cNvSpPr txBox="1">
            <a:spLocks/>
          </p:cNvSpPr>
          <p:nvPr/>
        </p:nvSpPr>
        <p:spPr>
          <a:xfrm>
            <a:off x="661710" y="776748"/>
            <a:ext cx="11216253" cy="7021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4400" b="1" spc="-150" dirty="0" smtClean="0">
                <a:solidFill>
                  <a:srgbClr val="36AA65"/>
                </a:solidFill>
                <a:latin typeface="+mn-lt"/>
                <a:cs typeface="Poppins SemiBold" panose="00000700000000000000" pitchFamily="50" charset="0"/>
              </a:rPr>
              <a:t>Ugdymo scenarijai</a:t>
            </a:r>
            <a:endParaRPr lang="en-GB" sz="4400" b="1" spc="-150" dirty="0">
              <a:solidFill>
                <a:srgbClr val="40C978"/>
              </a:solidFill>
              <a:latin typeface="+mn-lt"/>
              <a:cs typeface="Poppins SemiBold" panose="00000700000000000000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4380" y="1415303"/>
            <a:ext cx="11275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000" b="1" dirty="0" smtClean="0">
                <a:cs typeface="Poppins Thin" panose="00000300000000000000" pitchFamily="50" charset="0"/>
              </a:rPr>
              <a:t>Bendrieji principai</a:t>
            </a:r>
            <a:endParaRPr lang="en-GB" sz="2000" b="1" dirty="0">
              <a:cs typeface="Poppins Thin" panose="00000300000000000000" pitchFamily="50" charset="0"/>
            </a:endParaRPr>
          </a:p>
        </p:txBody>
      </p:sp>
      <p:sp>
        <p:nvSpPr>
          <p:cNvPr id="19" name="Stačiakampis 18"/>
          <p:cNvSpPr/>
          <p:nvPr/>
        </p:nvSpPr>
        <p:spPr>
          <a:xfrm>
            <a:off x="1265382" y="2436971"/>
            <a:ext cx="9615053" cy="48730"/>
          </a:xfrm>
          <a:prstGeom prst="rect">
            <a:avLst/>
          </a:prstGeom>
          <a:gradFill>
            <a:gsLst>
              <a:gs pos="0">
                <a:srgbClr val="36AA65"/>
              </a:gs>
              <a:gs pos="93000">
                <a:srgbClr val="40C978"/>
              </a:gs>
              <a:gs pos="81000">
                <a:srgbClr val="40C978"/>
              </a:gs>
              <a:gs pos="100000">
                <a:srgbClr val="40C97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"/>
          </a:p>
        </p:txBody>
      </p:sp>
      <p:sp>
        <p:nvSpPr>
          <p:cNvPr id="20" name="Suapvalintas stačiakampis 19"/>
          <p:cNvSpPr/>
          <p:nvPr/>
        </p:nvSpPr>
        <p:spPr>
          <a:xfrm>
            <a:off x="270185" y="2856334"/>
            <a:ext cx="1892348" cy="364606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69900" dist="152400" dir="25800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as 21"/>
          <p:cNvSpPr/>
          <p:nvPr/>
        </p:nvSpPr>
        <p:spPr>
          <a:xfrm>
            <a:off x="1017228" y="2227562"/>
            <a:ext cx="421769" cy="421769"/>
          </a:xfrm>
          <a:prstGeom prst="ellipse">
            <a:avLst/>
          </a:prstGeom>
          <a:solidFill>
            <a:srgbClr val="2BD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40C978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6783" y="2907053"/>
            <a:ext cx="1719151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lt-LT" b="1" dirty="0" smtClean="0">
                <a:solidFill>
                  <a:srgbClr val="36AA65"/>
                </a:solidFill>
                <a:cs typeface="Poppins" panose="00000500000000000000" pitchFamily="50" charset="0"/>
              </a:rPr>
              <a:t>Ugdymas</a:t>
            </a:r>
            <a:endParaRPr lang="en-GB" dirty="0">
              <a:solidFill>
                <a:srgbClr val="36AA65"/>
              </a:solidFill>
              <a:cs typeface="Poppins" panose="00000500000000000000" pitchFamily="50" charset="0"/>
            </a:endParaRPr>
          </a:p>
        </p:txBody>
      </p:sp>
      <p:sp>
        <p:nvSpPr>
          <p:cNvPr id="30" name="Ovalas 29"/>
          <p:cNvSpPr/>
          <p:nvPr/>
        </p:nvSpPr>
        <p:spPr>
          <a:xfrm>
            <a:off x="4878711" y="2253288"/>
            <a:ext cx="421769" cy="421769"/>
          </a:xfrm>
          <a:prstGeom prst="ellipse">
            <a:avLst/>
          </a:prstGeom>
          <a:solidFill>
            <a:srgbClr val="40C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40C978"/>
              </a:solidFill>
            </a:endParaRPr>
          </a:p>
        </p:txBody>
      </p:sp>
      <p:sp>
        <p:nvSpPr>
          <p:cNvPr id="31" name="Ovalas 30"/>
          <p:cNvSpPr/>
          <p:nvPr/>
        </p:nvSpPr>
        <p:spPr>
          <a:xfrm>
            <a:off x="8714449" y="2245338"/>
            <a:ext cx="421769" cy="421769"/>
          </a:xfrm>
          <a:prstGeom prst="ellipse">
            <a:avLst/>
          </a:prstGeom>
          <a:solidFill>
            <a:srgbClr val="36AA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40C978"/>
              </a:solidFill>
            </a:endParaRPr>
          </a:p>
        </p:txBody>
      </p:sp>
      <p:sp>
        <p:nvSpPr>
          <p:cNvPr id="47" name="Suapvalintas stačiakampis 46"/>
          <p:cNvSpPr/>
          <p:nvPr/>
        </p:nvSpPr>
        <p:spPr>
          <a:xfrm>
            <a:off x="2205778" y="2856334"/>
            <a:ext cx="1892348" cy="364606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69900" dist="152400" dir="25800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Suapvalintas stačiakampis 47"/>
          <p:cNvSpPr/>
          <p:nvPr/>
        </p:nvSpPr>
        <p:spPr>
          <a:xfrm>
            <a:off x="4146367" y="2856334"/>
            <a:ext cx="1892348" cy="364606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69900" dist="152400" dir="25800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Suapvalintas stačiakampis 48"/>
          <p:cNvSpPr/>
          <p:nvPr/>
        </p:nvSpPr>
        <p:spPr>
          <a:xfrm>
            <a:off x="6081960" y="2856334"/>
            <a:ext cx="1892348" cy="364606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69900" dist="152400" dir="25800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Suapvalintas stačiakampis 49"/>
          <p:cNvSpPr/>
          <p:nvPr/>
        </p:nvSpPr>
        <p:spPr>
          <a:xfrm>
            <a:off x="8017553" y="2856334"/>
            <a:ext cx="1892348" cy="364606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69900" dist="152400" dir="25800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Suapvalintas stačiakampis 50"/>
          <p:cNvSpPr/>
          <p:nvPr/>
        </p:nvSpPr>
        <p:spPr>
          <a:xfrm>
            <a:off x="9953146" y="2856334"/>
            <a:ext cx="1892348" cy="364606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69900" dist="152400" dir="25800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2292376" y="2875393"/>
            <a:ext cx="1719151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lt-LT" b="1" dirty="0" smtClean="0">
                <a:solidFill>
                  <a:srgbClr val="36AA65"/>
                </a:solidFill>
                <a:cs typeface="Poppins" panose="00000500000000000000" pitchFamily="50" charset="0"/>
              </a:rPr>
              <a:t>Bendrosios rekomendacijos</a:t>
            </a:r>
            <a:endParaRPr lang="en-GB" dirty="0">
              <a:solidFill>
                <a:srgbClr val="36AA65"/>
              </a:solidFill>
              <a:cs typeface="Poppins" panose="00000500000000000000" pitchFamily="50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232965" y="2875393"/>
            <a:ext cx="1719151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lt-LT" b="1" dirty="0" smtClean="0">
                <a:solidFill>
                  <a:srgbClr val="36AA65"/>
                </a:solidFill>
                <a:cs typeface="Poppins" panose="00000500000000000000" pitchFamily="50" charset="0"/>
              </a:rPr>
              <a:t>Srautų reguliavimas</a:t>
            </a:r>
            <a:endParaRPr lang="en-GB" dirty="0">
              <a:solidFill>
                <a:srgbClr val="36AA65"/>
              </a:solidFill>
              <a:cs typeface="Poppins" panose="00000500000000000000" pitchFamily="50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168558" y="2907053"/>
            <a:ext cx="1719151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lt-LT" b="1" dirty="0" smtClean="0">
                <a:solidFill>
                  <a:srgbClr val="36AA65"/>
                </a:solidFill>
                <a:cs typeface="Poppins" panose="00000500000000000000" pitchFamily="50" charset="0"/>
              </a:rPr>
              <a:t>Testavimas</a:t>
            </a:r>
            <a:endParaRPr lang="en-GB" dirty="0">
              <a:solidFill>
                <a:srgbClr val="36AA65"/>
              </a:solidFill>
              <a:cs typeface="Poppins" panose="00000500000000000000" pitchFamily="50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104151" y="2901245"/>
            <a:ext cx="1719151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lt-LT" b="1" dirty="0" smtClean="0">
                <a:solidFill>
                  <a:srgbClr val="36AA65"/>
                </a:solidFill>
                <a:cs typeface="Poppins" panose="00000500000000000000" pitchFamily="50" charset="0"/>
              </a:rPr>
              <a:t>Kaukių dėvėjimas</a:t>
            </a:r>
            <a:endParaRPr lang="en-GB" dirty="0">
              <a:solidFill>
                <a:srgbClr val="36AA65"/>
              </a:solidFill>
              <a:cs typeface="Poppins" panose="00000500000000000000" pitchFamily="50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0039744" y="2901245"/>
            <a:ext cx="1719151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lt-LT" b="1" dirty="0" smtClean="0">
                <a:solidFill>
                  <a:srgbClr val="36AA65"/>
                </a:solidFill>
                <a:cs typeface="Poppins" panose="00000500000000000000" pitchFamily="50" charset="0"/>
              </a:rPr>
              <a:t>Temperatūros matavimas</a:t>
            </a:r>
            <a:endParaRPr lang="en-GB" dirty="0">
              <a:solidFill>
                <a:srgbClr val="36AA65"/>
              </a:solidFill>
              <a:cs typeface="Poppins" panose="00000500000000000000" pitchFamily="50" charset="0"/>
            </a:endParaRPr>
          </a:p>
        </p:txBody>
      </p:sp>
      <p:sp>
        <p:nvSpPr>
          <p:cNvPr id="2" name="Suapvalintas stačiakampis 1"/>
          <p:cNvSpPr/>
          <p:nvPr/>
        </p:nvSpPr>
        <p:spPr>
          <a:xfrm>
            <a:off x="2292375" y="3458554"/>
            <a:ext cx="1719151" cy="937813"/>
          </a:xfrm>
          <a:prstGeom prst="roundRect">
            <a:avLst/>
          </a:prstGeom>
          <a:solidFill>
            <a:srgbClr val="D7F9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1" name="TextBox 20"/>
          <p:cNvSpPr txBox="1"/>
          <p:nvPr/>
        </p:nvSpPr>
        <p:spPr>
          <a:xfrm>
            <a:off x="2306541" y="3499746"/>
            <a:ext cx="1702041" cy="850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200" dirty="0" smtClean="0">
                <a:cs typeface="Poppins" panose="00000500000000000000" pitchFamily="50" charset="0"/>
              </a:rPr>
              <a:t>Rankų plovimas ir/ar dezinfekavimas, patalpų vėdinimas, valymas ir dezinfekavimas</a:t>
            </a:r>
            <a:endParaRPr lang="en-GB" sz="1200" dirty="0">
              <a:cs typeface="Poppins" panose="00000500000000000000" pitchFamily="50" charset="0"/>
            </a:endParaRPr>
          </a:p>
        </p:txBody>
      </p:sp>
      <p:sp>
        <p:nvSpPr>
          <p:cNvPr id="55" name="Suapvalintas stačiakampis 54"/>
          <p:cNvSpPr/>
          <p:nvPr/>
        </p:nvSpPr>
        <p:spPr>
          <a:xfrm>
            <a:off x="356783" y="3458555"/>
            <a:ext cx="1719151" cy="937812"/>
          </a:xfrm>
          <a:prstGeom prst="roundRect">
            <a:avLst/>
          </a:prstGeom>
          <a:solidFill>
            <a:srgbClr val="D7F9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56" name="TextBox 55"/>
          <p:cNvSpPr txBox="1"/>
          <p:nvPr/>
        </p:nvSpPr>
        <p:spPr>
          <a:xfrm>
            <a:off x="370949" y="3499746"/>
            <a:ext cx="17020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200" dirty="0" smtClean="0">
                <a:cs typeface="Poppins" panose="00000500000000000000" pitchFamily="50" charset="0"/>
              </a:rPr>
              <a:t>Kontaktinis</a:t>
            </a:r>
            <a:endParaRPr lang="en-GB" sz="1200" dirty="0">
              <a:cs typeface="Poppins" panose="00000500000000000000" pitchFamily="50" charset="0"/>
            </a:endParaRPr>
          </a:p>
        </p:txBody>
      </p:sp>
      <p:sp>
        <p:nvSpPr>
          <p:cNvPr id="57" name="Suapvalintas stačiakampis 56"/>
          <p:cNvSpPr/>
          <p:nvPr/>
        </p:nvSpPr>
        <p:spPr>
          <a:xfrm>
            <a:off x="4232965" y="3480688"/>
            <a:ext cx="1719151" cy="915680"/>
          </a:xfrm>
          <a:prstGeom prst="roundRect">
            <a:avLst/>
          </a:prstGeom>
          <a:solidFill>
            <a:srgbClr val="D7F9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58" name="TextBox 57"/>
          <p:cNvSpPr txBox="1"/>
          <p:nvPr/>
        </p:nvSpPr>
        <p:spPr>
          <a:xfrm>
            <a:off x="4247131" y="3521879"/>
            <a:ext cx="1702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200" u="sng" dirty="0" smtClean="0">
                <a:cs typeface="Poppins" panose="00000500000000000000" pitchFamily="50" charset="0"/>
              </a:rPr>
              <a:t>Rekomenduojamas</a:t>
            </a:r>
            <a:r>
              <a:rPr lang="lt-LT" sz="1200" dirty="0" smtClean="0">
                <a:cs typeface="Poppins" panose="00000500000000000000" pitchFamily="50" charset="0"/>
              </a:rPr>
              <a:t> grupių srautų atskyrimas</a:t>
            </a:r>
            <a:endParaRPr lang="en-GB" sz="1200" dirty="0">
              <a:cs typeface="Poppins" panose="00000500000000000000" pitchFamily="50" charset="0"/>
            </a:endParaRPr>
          </a:p>
        </p:txBody>
      </p:sp>
      <p:sp>
        <p:nvSpPr>
          <p:cNvPr id="59" name="Suapvalintas stačiakampis 58"/>
          <p:cNvSpPr/>
          <p:nvPr/>
        </p:nvSpPr>
        <p:spPr>
          <a:xfrm>
            <a:off x="6168558" y="3458555"/>
            <a:ext cx="1719151" cy="889366"/>
          </a:xfrm>
          <a:prstGeom prst="roundRect">
            <a:avLst/>
          </a:prstGeom>
          <a:solidFill>
            <a:srgbClr val="D7F9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0" name="TextBox 59"/>
          <p:cNvSpPr txBox="1"/>
          <p:nvPr/>
        </p:nvSpPr>
        <p:spPr>
          <a:xfrm>
            <a:off x="6182724" y="3499746"/>
            <a:ext cx="1702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200" u="sng" dirty="0" smtClean="0">
                <a:cs typeface="Poppins" panose="00000500000000000000" pitchFamily="50" charset="0"/>
              </a:rPr>
              <a:t>Rekomenduojamas</a:t>
            </a:r>
            <a:r>
              <a:rPr lang="lt-LT" sz="1200" dirty="0" smtClean="0">
                <a:cs typeface="Poppins" panose="00000500000000000000" pitchFamily="50" charset="0"/>
              </a:rPr>
              <a:t> paviršių, kaupinių</a:t>
            </a:r>
            <a:r>
              <a:rPr lang="lt-LT" sz="1200" dirty="0">
                <a:cs typeface="Poppins" panose="00000500000000000000" pitchFamily="50" charset="0"/>
              </a:rPr>
              <a:t> </a:t>
            </a:r>
            <a:r>
              <a:rPr lang="lt-LT" sz="1200" dirty="0" smtClean="0">
                <a:cs typeface="Poppins" panose="00000500000000000000" pitchFamily="50" charset="0"/>
              </a:rPr>
              <a:t>ar savikontrolės tyrimas</a:t>
            </a:r>
            <a:endParaRPr lang="en-GB" sz="1200" dirty="0">
              <a:cs typeface="Poppins" panose="00000500000000000000" pitchFamily="50" charset="0"/>
            </a:endParaRPr>
          </a:p>
        </p:txBody>
      </p:sp>
      <p:sp>
        <p:nvSpPr>
          <p:cNvPr id="61" name="Suapvalintas stačiakampis 60"/>
          <p:cNvSpPr/>
          <p:nvPr/>
        </p:nvSpPr>
        <p:spPr>
          <a:xfrm>
            <a:off x="8096437" y="3456148"/>
            <a:ext cx="1719151" cy="940220"/>
          </a:xfrm>
          <a:prstGeom prst="roundRect">
            <a:avLst/>
          </a:prstGeom>
          <a:solidFill>
            <a:srgbClr val="D7F9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2" name="TextBox 61"/>
          <p:cNvSpPr txBox="1"/>
          <p:nvPr/>
        </p:nvSpPr>
        <p:spPr>
          <a:xfrm>
            <a:off x="8110603" y="3497339"/>
            <a:ext cx="1755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200" dirty="0">
                <a:cs typeface="Poppins" panose="00000500000000000000" pitchFamily="50" charset="0"/>
              </a:rPr>
              <a:t>Privalomas visiems, išskyrus </a:t>
            </a:r>
            <a:r>
              <a:rPr lang="lt-LT" sz="1200" dirty="0" smtClean="0">
                <a:cs typeface="Poppins" panose="00000500000000000000" pitchFamily="50" charset="0"/>
              </a:rPr>
              <a:t>ikimokyklinio, priešmokyklinio, pradinio </a:t>
            </a:r>
            <a:r>
              <a:rPr lang="lt-LT" sz="1200" dirty="0">
                <a:cs typeface="Poppins" panose="00000500000000000000" pitchFamily="50" charset="0"/>
              </a:rPr>
              <a:t>ugdymo </a:t>
            </a:r>
            <a:r>
              <a:rPr lang="lt-LT" sz="1200" dirty="0" smtClean="0">
                <a:cs typeface="Poppins" panose="00000500000000000000" pitchFamily="50" charset="0"/>
              </a:rPr>
              <a:t>mokinius</a:t>
            </a:r>
            <a:endParaRPr lang="en-GB" sz="1200" dirty="0">
              <a:cs typeface="Poppins" panose="00000500000000000000" pitchFamily="50" charset="0"/>
            </a:endParaRPr>
          </a:p>
        </p:txBody>
      </p:sp>
      <p:sp>
        <p:nvSpPr>
          <p:cNvPr id="63" name="Suapvalintas stačiakampis 62"/>
          <p:cNvSpPr/>
          <p:nvPr/>
        </p:nvSpPr>
        <p:spPr>
          <a:xfrm>
            <a:off x="10039744" y="3456148"/>
            <a:ext cx="1719151" cy="940220"/>
          </a:xfrm>
          <a:prstGeom prst="roundRect">
            <a:avLst/>
          </a:prstGeom>
          <a:solidFill>
            <a:srgbClr val="D7F9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4" name="TextBox 63"/>
          <p:cNvSpPr txBox="1"/>
          <p:nvPr/>
        </p:nvSpPr>
        <p:spPr>
          <a:xfrm>
            <a:off x="10053910" y="3497339"/>
            <a:ext cx="17020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200" u="sng" dirty="0" smtClean="0">
                <a:cs typeface="Poppins" panose="00000500000000000000" pitchFamily="50" charset="0"/>
              </a:rPr>
              <a:t>Rekomenduojama</a:t>
            </a:r>
            <a:r>
              <a:rPr lang="lt-LT" sz="1200" dirty="0" smtClean="0">
                <a:cs typeface="Poppins" panose="00000500000000000000" pitchFamily="50" charset="0"/>
              </a:rPr>
              <a:t> sudaryti galimybę tikrinti temperatūrą vaikams</a:t>
            </a:r>
            <a:endParaRPr lang="en-GB" sz="1200" dirty="0">
              <a:cs typeface="Poppins" panose="00000500000000000000" pitchFamily="50" charset="0"/>
            </a:endParaRPr>
          </a:p>
        </p:txBody>
      </p:sp>
      <p:sp>
        <p:nvSpPr>
          <p:cNvPr id="69" name="Suapvalintas stačiakampis 68"/>
          <p:cNvSpPr/>
          <p:nvPr/>
        </p:nvSpPr>
        <p:spPr>
          <a:xfrm>
            <a:off x="356783" y="4441896"/>
            <a:ext cx="1719151" cy="93781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70" name="TextBox 69"/>
          <p:cNvSpPr txBox="1"/>
          <p:nvPr/>
        </p:nvSpPr>
        <p:spPr>
          <a:xfrm>
            <a:off x="370949" y="4483087"/>
            <a:ext cx="17020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200" dirty="0" smtClean="0">
                <a:cs typeface="Poppins" panose="00000500000000000000" pitchFamily="50" charset="0"/>
              </a:rPr>
              <a:t>Kontaktinis, išskyrus tęstinį profesinį mokymą ir aukštąjį mokslą</a:t>
            </a:r>
            <a:endParaRPr lang="en-GB" sz="1200" dirty="0">
              <a:cs typeface="Poppins" panose="00000500000000000000" pitchFamily="50" charset="0"/>
            </a:endParaRPr>
          </a:p>
        </p:txBody>
      </p:sp>
      <p:sp>
        <p:nvSpPr>
          <p:cNvPr id="71" name="Suapvalintas stačiakampis 70"/>
          <p:cNvSpPr/>
          <p:nvPr/>
        </p:nvSpPr>
        <p:spPr>
          <a:xfrm>
            <a:off x="353839" y="5440086"/>
            <a:ext cx="1719151" cy="937812"/>
          </a:xfrm>
          <a:prstGeom prst="roundRect">
            <a:avLst/>
          </a:prstGeom>
          <a:solidFill>
            <a:srgbClr val="FF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72" name="TextBox 71"/>
          <p:cNvSpPr txBox="1"/>
          <p:nvPr/>
        </p:nvSpPr>
        <p:spPr>
          <a:xfrm>
            <a:off x="368005" y="5425861"/>
            <a:ext cx="16362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200" dirty="0" smtClean="0">
                <a:cs typeface="Poppins" panose="00000500000000000000" pitchFamily="50" charset="0"/>
              </a:rPr>
              <a:t>Kontaktinis tik ikimokyklinis, priešmokyklinis ir pradinis ugdymas</a:t>
            </a:r>
          </a:p>
          <a:p>
            <a:endParaRPr lang="en-GB" sz="1200" dirty="0">
              <a:cs typeface="Poppins" panose="00000500000000000000" pitchFamily="50" charset="0"/>
            </a:endParaRPr>
          </a:p>
        </p:txBody>
      </p:sp>
      <p:sp>
        <p:nvSpPr>
          <p:cNvPr id="73" name="Suapvalintas stačiakampis 72"/>
          <p:cNvSpPr/>
          <p:nvPr/>
        </p:nvSpPr>
        <p:spPr>
          <a:xfrm>
            <a:off x="2306541" y="4441896"/>
            <a:ext cx="1719151" cy="93781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74" name="TextBox 73"/>
          <p:cNvSpPr txBox="1"/>
          <p:nvPr/>
        </p:nvSpPr>
        <p:spPr>
          <a:xfrm>
            <a:off x="2320707" y="4483087"/>
            <a:ext cx="17020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200" dirty="0">
                <a:cs typeface="Poppins" panose="00000500000000000000" pitchFamily="50" charset="0"/>
              </a:rPr>
              <a:t>Rankų plovimas ir/ar dezinfekavimas, patalpų vėdinimas, valymas ir dezinfekavimas</a:t>
            </a:r>
            <a:endParaRPr lang="en-GB" sz="1200" dirty="0">
              <a:cs typeface="Poppins" panose="00000500000000000000" pitchFamily="50" charset="0"/>
            </a:endParaRPr>
          </a:p>
          <a:p>
            <a:endParaRPr lang="en-GB" sz="1200" dirty="0">
              <a:cs typeface="Poppins" panose="00000500000000000000" pitchFamily="50" charset="0"/>
            </a:endParaRPr>
          </a:p>
        </p:txBody>
      </p:sp>
      <p:sp>
        <p:nvSpPr>
          <p:cNvPr id="75" name="Suapvalintas stačiakampis 74"/>
          <p:cNvSpPr/>
          <p:nvPr/>
        </p:nvSpPr>
        <p:spPr>
          <a:xfrm>
            <a:off x="4230021" y="4450255"/>
            <a:ext cx="1719151" cy="93781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76" name="TextBox 75"/>
          <p:cNvSpPr txBox="1"/>
          <p:nvPr/>
        </p:nvSpPr>
        <p:spPr>
          <a:xfrm>
            <a:off x="4244187" y="4491446"/>
            <a:ext cx="1702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200" u="sng" dirty="0" smtClean="0">
                <a:cs typeface="Poppins" panose="00000500000000000000" pitchFamily="50" charset="0"/>
              </a:rPr>
              <a:t>Privalomas</a:t>
            </a:r>
            <a:r>
              <a:rPr lang="lt-LT" sz="1200" dirty="0" smtClean="0">
                <a:cs typeface="Poppins" panose="00000500000000000000" pitchFamily="50" charset="0"/>
              </a:rPr>
              <a:t> grupių srautų atskyrimas</a:t>
            </a:r>
            <a:endParaRPr lang="en-GB" sz="1200" dirty="0">
              <a:cs typeface="Poppins" panose="00000500000000000000" pitchFamily="50" charset="0"/>
            </a:endParaRPr>
          </a:p>
        </p:txBody>
      </p:sp>
      <p:sp>
        <p:nvSpPr>
          <p:cNvPr id="77" name="Suapvalintas stačiakampis 76"/>
          <p:cNvSpPr/>
          <p:nvPr/>
        </p:nvSpPr>
        <p:spPr>
          <a:xfrm>
            <a:off x="6182724" y="4450255"/>
            <a:ext cx="1719151" cy="93781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78" name="TextBox 77"/>
          <p:cNvSpPr txBox="1"/>
          <p:nvPr/>
        </p:nvSpPr>
        <p:spPr>
          <a:xfrm>
            <a:off x="6196890" y="4491446"/>
            <a:ext cx="17020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200" u="sng" dirty="0">
                <a:cs typeface="Poppins" panose="00000500000000000000" pitchFamily="50" charset="0"/>
              </a:rPr>
              <a:t>Rekomenduojamas</a:t>
            </a:r>
            <a:r>
              <a:rPr lang="lt-LT" sz="1200" dirty="0">
                <a:cs typeface="Poppins" panose="00000500000000000000" pitchFamily="50" charset="0"/>
              </a:rPr>
              <a:t> paviršių, kaupinių ar savikontrolės tyrimas</a:t>
            </a:r>
            <a:endParaRPr lang="en-GB" sz="1200" dirty="0">
              <a:cs typeface="Poppins" panose="00000500000000000000" pitchFamily="50" charset="0"/>
            </a:endParaRPr>
          </a:p>
          <a:p>
            <a:endParaRPr lang="en-GB" sz="1200" dirty="0">
              <a:cs typeface="Poppins" panose="00000500000000000000" pitchFamily="50" charset="0"/>
            </a:endParaRPr>
          </a:p>
        </p:txBody>
      </p:sp>
      <p:sp>
        <p:nvSpPr>
          <p:cNvPr id="79" name="Suapvalintas stačiakampis 78"/>
          <p:cNvSpPr/>
          <p:nvPr/>
        </p:nvSpPr>
        <p:spPr>
          <a:xfrm>
            <a:off x="8093493" y="4450255"/>
            <a:ext cx="1719151" cy="93781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81" name="Suapvalintas stačiakampis 80"/>
          <p:cNvSpPr/>
          <p:nvPr/>
        </p:nvSpPr>
        <p:spPr>
          <a:xfrm>
            <a:off x="10039744" y="4450255"/>
            <a:ext cx="1719151" cy="93781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82" name="TextBox 81"/>
          <p:cNvSpPr txBox="1"/>
          <p:nvPr/>
        </p:nvSpPr>
        <p:spPr>
          <a:xfrm>
            <a:off x="10053910" y="4491446"/>
            <a:ext cx="17020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200" u="sng" dirty="0" smtClean="0">
                <a:cs typeface="Poppins" panose="00000500000000000000" pitchFamily="50" charset="0"/>
              </a:rPr>
              <a:t>Privaloma</a:t>
            </a:r>
            <a:r>
              <a:rPr lang="lt-LT" sz="1200" dirty="0" smtClean="0">
                <a:cs typeface="Poppins" panose="00000500000000000000" pitchFamily="50" charset="0"/>
              </a:rPr>
              <a:t> temperatūrą matuoti vaikams, turintiems simptomų</a:t>
            </a:r>
            <a:endParaRPr lang="en-GB" sz="1200" dirty="0">
              <a:cs typeface="Poppins" panose="00000500000000000000" pitchFamily="50" charset="0"/>
            </a:endParaRPr>
          </a:p>
          <a:p>
            <a:endParaRPr lang="en-GB" sz="1200" dirty="0">
              <a:cs typeface="Poppins" panose="00000500000000000000" pitchFamily="50" charset="0"/>
            </a:endParaRPr>
          </a:p>
        </p:txBody>
      </p:sp>
      <p:sp>
        <p:nvSpPr>
          <p:cNvPr id="83" name="Suapvalintas stačiakampis 82"/>
          <p:cNvSpPr/>
          <p:nvPr/>
        </p:nvSpPr>
        <p:spPr>
          <a:xfrm>
            <a:off x="2303597" y="5440086"/>
            <a:ext cx="1719151" cy="937812"/>
          </a:xfrm>
          <a:prstGeom prst="roundRect">
            <a:avLst/>
          </a:prstGeom>
          <a:solidFill>
            <a:srgbClr val="FF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84" name="TextBox 83"/>
          <p:cNvSpPr txBox="1"/>
          <p:nvPr/>
        </p:nvSpPr>
        <p:spPr>
          <a:xfrm>
            <a:off x="2317763" y="5481277"/>
            <a:ext cx="17020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200" dirty="0">
                <a:cs typeface="Poppins" panose="00000500000000000000" pitchFamily="50" charset="0"/>
              </a:rPr>
              <a:t>Rankų plovimas ir/ar dezinfekavimas, patalpų vėdinimas, valymas ir dezinfekavimas</a:t>
            </a:r>
            <a:endParaRPr lang="en-GB" sz="1200" dirty="0">
              <a:cs typeface="Poppins" panose="00000500000000000000" pitchFamily="50" charset="0"/>
            </a:endParaRPr>
          </a:p>
          <a:p>
            <a:endParaRPr lang="en-GB" sz="1200" dirty="0">
              <a:cs typeface="Poppins" panose="00000500000000000000" pitchFamily="50" charset="0"/>
            </a:endParaRPr>
          </a:p>
        </p:txBody>
      </p:sp>
      <p:sp>
        <p:nvSpPr>
          <p:cNvPr id="85" name="Suapvalintas stačiakampis 84"/>
          <p:cNvSpPr/>
          <p:nvPr/>
        </p:nvSpPr>
        <p:spPr>
          <a:xfrm>
            <a:off x="4244187" y="5440086"/>
            <a:ext cx="1719151" cy="937812"/>
          </a:xfrm>
          <a:prstGeom prst="roundRect">
            <a:avLst/>
          </a:prstGeom>
          <a:solidFill>
            <a:srgbClr val="FF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86" name="TextBox 85"/>
          <p:cNvSpPr txBox="1"/>
          <p:nvPr/>
        </p:nvSpPr>
        <p:spPr>
          <a:xfrm>
            <a:off x="4258353" y="5481277"/>
            <a:ext cx="1702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200" u="sng" dirty="0">
                <a:cs typeface="Poppins" panose="00000500000000000000" pitchFamily="50" charset="0"/>
              </a:rPr>
              <a:t>Privalomas</a:t>
            </a:r>
            <a:r>
              <a:rPr lang="lt-LT" sz="1200" dirty="0">
                <a:cs typeface="Poppins" panose="00000500000000000000" pitchFamily="50" charset="0"/>
              </a:rPr>
              <a:t> grupių srautų atskyrimas</a:t>
            </a:r>
            <a:endParaRPr lang="en-GB" sz="1200" dirty="0">
              <a:cs typeface="Poppins" panose="00000500000000000000" pitchFamily="50" charset="0"/>
            </a:endParaRPr>
          </a:p>
        </p:txBody>
      </p:sp>
      <p:sp>
        <p:nvSpPr>
          <p:cNvPr id="87" name="Suapvalintas stačiakampis 86"/>
          <p:cNvSpPr/>
          <p:nvPr/>
        </p:nvSpPr>
        <p:spPr>
          <a:xfrm>
            <a:off x="6182724" y="5433795"/>
            <a:ext cx="1719151" cy="937812"/>
          </a:xfrm>
          <a:prstGeom prst="roundRect">
            <a:avLst/>
          </a:prstGeom>
          <a:solidFill>
            <a:srgbClr val="FF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88" name="TextBox 87"/>
          <p:cNvSpPr txBox="1"/>
          <p:nvPr/>
        </p:nvSpPr>
        <p:spPr>
          <a:xfrm>
            <a:off x="6196890" y="5474986"/>
            <a:ext cx="17020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100" u="sng" dirty="0">
                <a:cs typeface="Poppins" panose="00000500000000000000" pitchFamily="50" charset="0"/>
              </a:rPr>
              <a:t>P</a:t>
            </a:r>
            <a:r>
              <a:rPr lang="lt-LT" sz="1100" u="sng" dirty="0" smtClean="0">
                <a:cs typeface="Poppins" panose="00000500000000000000" pitchFamily="50" charset="0"/>
              </a:rPr>
              <a:t>rivalomas</a:t>
            </a:r>
            <a:r>
              <a:rPr lang="lt-LT" sz="1100" dirty="0" smtClean="0">
                <a:cs typeface="Poppins" panose="00000500000000000000" pitchFamily="50" charset="0"/>
              </a:rPr>
              <a:t> paviršių tyrimas pradinėse klasėse, </a:t>
            </a:r>
            <a:r>
              <a:rPr lang="lt-LT" sz="1100" dirty="0">
                <a:cs typeface="Poppins" panose="00000500000000000000" pitchFamily="50" charset="0"/>
              </a:rPr>
              <a:t>kaupinių ar savikontrolės </a:t>
            </a:r>
            <a:r>
              <a:rPr lang="lt-LT" sz="1100" dirty="0" smtClean="0">
                <a:cs typeface="Poppins" panose="00000500000000000000" pitchFamily="50" charset="0"/>
              </a:rPr>
              <a:t>tyrimas vyresniems mokiniams</a:t>
            </a:r>
            <a:endParaRPr lang="en-GB" sz="1100" dirty="0">
              <a:cs typeface="Poppins" panose="00000500000000000000" pitchFamily="50" charset="0"/>
            </a:endParaRPr>
          </a:p>
          <a:p>
            <a:endParaRPr lang="en-GB" sz="1100" dirty="0">
              <a:cs typeface="Poppins" panose="00000500000000000000" pitchFamily="50" charset="0"/>
            </a:endParaRPr>
          </a:p>
        </p:txBody>
      </p:sp>
      <p:sp>
        <p:nvSpPr>
          <p:cNvPr id="89" name="Suapvalintas stačiakampis 88"/>
          <p:cNvSpPr/>
          <p:nvPr/>
        </p:nvSpPr>
        <p:spPr>
          <a:xfrm>
            <a:off x="8110603" y="5424559"/>
            <a:ext cx="1719151" cy="937812"/>
          </a:xfrm>
          <a:prstGeom prst="roundRect">
            <a:avLst/>
          </a:prstGeom>
          <a:solidFill>
            <a:srgbClr val="FF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90" name="TextBox 89"/>
          <p:cNvSpPr txBox="1"/>
          <p:nvPr/>
        </p:nvSpPr>
        <p:spPr>
          <a:xfrm>
            <a:off x="8124769" y="5465750"/>
            <a:ext cx="17020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200" dirty="0">
                <a:cs typeface="Poppins" panose="00000500000000000000" pitchFamily="50" charset="0"/>
              </a:rPr>
              <a:t>Privalomas </a:t>
            </a:r>
            <a:r>
              <a:rPr lang="lt-LT" sz="1200" dirty="0" smtClean="0">
                <a:cs typeface="Poppins" panose="00000500000000000000" pitchFamily="50" charset="0"/>
              </a:rPr>
              <a:t>visiems, išskyrus ikimokyklinio ir priešmokyklinio ugdymo mokiniams</a:t>
            </a:r>
            <a:endParaRPr lang="en-GB" sz="1200" dirty="0">
              <a:cs typeface="Poppins" panose="00000500000000000000" pitchFamily="50" charset="0"/>
            </a:endParaRPr>
          </a:p>
        </p:txBody>
      </p:sp>
      <p:sp>
        <p:nvSpPr>
          <p:cNvPr id="91" name="Suapvalintas stačiakampis 90"/>
          <p:cNvSpPr/>
          <p:nvPr/>
        </p:nvSpPr>
        <p:spPr>
          <a:xfrm>
            <a:off x="10053910" y="5465750"/>
            <a:ext cx="1719151" cy="937812"/>
          </a:xfrm>
          <a:prstGeom prst="roundRect">
            <a:avLst/>
          </a:prstGeom>
          <a:solidFill>
            <a:srgbClr val="FF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92" name="TextBox 91"/>
          <p:cNvSpPr txBox="1"/>
          <p:nvPr/>
        </p:nvSpPr>
        <p:spPr>
          <a:xfrm>
            <a:off x="10068076" y="5506941"/>
            <a:ext cx="1702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200" u="sng" dirty="0">
                <a:cs typeface="Poppins" panose="00000500000000000000" pitchFamily="50" charset="0"/>
              </a:rPr>
              <a:t>Privaloma</a:t>
            </a:r>
            <a:r>
              <a:rPr lang="lt-LT" sz="1200" dirty="0">
                <a:cs typeface="Poppins" panose="00000500000000000000" pitchFamily="50" charset="0"/>
              </a:rPr>
              <a:t> temperatūrą matuoti vaikams, turintiems simptomų</a:t>
            </a:r>
            <a:endParaRPr lang="en-GB" sz="1200" dirty="0">
              <a:cs typeface="Poppins" panose="00000500000000000000" pitchFamily="50" charset="0"/>
            </a:endParaRPr>
          </a:p>
        </p:txBody>
      </p:sp>
      <p:sp>
        <p:nvSpPr>
          <p:cNvPr id="93" name="Suapvalintas stačiakampis 92"/>
          <p:cNvSpPr/>
          <p:nvPr/>
        </p:nvSpPr>
        <p:spPr>
          <a:xfrm>
            <a:off x="8406720" y="543256"/>
            <a:ext cx="349354" cy="247479"/>
          </a:xfrm>
          <a:prstGeom prst="roundRect">
            <a:avLst/>
          </a:prstGeom>
          <a:solidFill>
            <a:srgbClr val="D7F9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94" name="Suapvalintas stačiakampis 93"/>
          <p:cNvSpPr/>
          <p:nvPr/>
        </p:nvSpPr>
        <p:spPr>
          <a:xfrm>
            <a:off x="8406720" y="858768"/>
            <a:ext cx="349354" cy="24747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95" name="Suapvalintas stačiakampis 94"/>
          <p:cNvSpPr/>
          <p:nvPr/>
        </p:nvSpPr>
        <p:spPr>
          <a:xfrm>
            <a:off x="8406720" y="1192584"/>
            <a:ext cx="349354" cy="247479"/>
          </a:xfrm>
          <a:prstGeom prst="roundRect">
            <a:avLst/>
          </a:prstGeom>
          <a:solidFill>
            <a:srgbClr val="FF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96" name="TextBox 95"/>
          <p:cNvSpPr txBox="1"/>
          <p:nvPr/>
        </p:nvSpPr>
        <p:spPr>
          <a:xfrm>
            <a:off x="8756074" y="538600"/>
            <a:ext cx="2632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200" dirty="0" smtClean="0">
                <a:cs typeface="Poppins" panose="00000500000000000000" pitchFamily="50" charset="0"/>
              </a:rPr>
              <a:t>COVID-19 lovų užimtumas &lt; 300</a:t>
            </a:r>
            <a:endParaRPr lang="en-GB" sz="1200" dirty="0">
              <a:cs typeface="Poppins" panose="00000500000000000000" pitchFamily="50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8756074" y="847081"/>
            <a:ext cx="30894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200" dirty="0" smtClean="0">
                <a:cs typeface="Poppins" panose="00000500000000000000" pitchFamily="50" charset="0"/>
              </a:rPr>
              <a:t>1 lygis (COVID-19 lovų užimtumas ≥ 300)</a:t>
            </a:r>
            <a:endParaRPr lang="en-GB" sz="1200" dirty="0">
              <a:cs typeface="Poppins" panose="00000500000000000000" pitchFamily="50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8772307" y="1183232"/>
            <a:ext cx="34196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200" dirty="0" smtClean="0">
                <a:cs typeface="Poppins" panose="00000500000000000000" pitchFamily="50" charset="0"/>
              </a:rPr>
              <a:t>2 lygis (priimamas atskiru Vyriausybės sprendimu)</a:t>
            </a:r>
            <a:endParaRPr lang="en-GB" sz="1200" dirty="0">
              <a:cs typeface="Poppins" panose="00000500000000000000" pitchFamily="50" charset="0"/>
            </a:endParaRPr>
          </a:p>
        </p:txBody>
      </p:sp>
      <p:sp>
        <p:nvSpPr>
          <p:cNvPr id="99" name="Ovalas 98"/>
          <p:cNvSpPr/>
          <p:nvPr/>
        </p:nvSpPr>
        <p:spPr>
          <a:xfrm>
            <a:off x="2960842" y="2203950"/>
            <a:ext cx="421769" cy="421769"/>
          </a:xfrm>
          <a:prstGeom prst="ellipse">
            <a:avLst/>
          </a:prstGeom>
          <a:solidFill>
            <a:srgbClr val="2BD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40C978"/>
              </a:solidFill>
            </a:endParaRPr>
          </a:p>
        </p:txBody>
      </p:sp>
      <p:sp>
        <p:nvSpPr>
          <p:cNvPr id="100" name="Ovalas 99"/>
          <p:cNvSpPr/>
          <p:nvPr/>
        </p:nvSpPr>
        <p:spPr>
          <a:xfrm>
            <a:off x="6796580" y="2248487"/>
            <a:ext cx="421769" cy="421769"/>
          </a:xfrm>
          <a:prstGeom prst="ellipse">
            <a:avLst/>
          </a:prstGeom>
          <a:solidFill>
            <a:srgbClr val="40C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40C978"/>
              </a:solidFill>
            </a:endParaRPr>
          </a:p>
        </p:txBody>
      </p:sp>
      <p:sp>
        <p:nvSpPr>
          <p:cNvPr id="101" name="Ovalas 100"/>
          <p:cNvSpPr/>
          <p:nvPr/>
        </p:nvSpPr>
        <p:spPr>
          <a:xfrm>
            <a:off x="10662997" y="2251079"/>
            <a:ext cx="421769" cy="421769"/>
          </a:xfrm>
          <a:prstGeom prst="ellipse">
            <a:avLst/>
          </a:prstGeom>
          <a:solidFill>
            <a:srgbClr val="36AA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40C978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050248" y="4517563"/>
            <a:ext cx="1755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200" dirty="0">
                <a:cs typeface="Poppins" panose="00000500000000000000" pitchFamily="50" charset="0"/>
              </a:rPr>
              <a:t>Privalomas visiems, išskyrus </a:t>
            </a:r>
            <a:r>
              <a:rPr lang="lt-LT" sz="1200" dirty="0" smtClean="0">
                <a:cs typeface="Poppins" panose="00000500000000000000" pitchFamily="50" charset="0"/>
              </a:rPr>
              <a:t>ikimokyklinio, priešmokyklinio, pradinio </a:t>
            </a:r>
            <a:r>
              <a:rPr lang="lt-LT" sz="1200" dirty="0">
                <a:cs typeface="Poppins" panose="00000500000000000000" pitchFamily="50" charset="0"/>
              </a:rPr>
              <a:t>ugdymo </a:t>
            </a:r>
            <a:r>
              <a:rPr lang="lt-LT" sz="1200" dirty="0" smtClean="0">
                <a:cs typeface="Poppins" panose="00000500000000000000" pitchFamily="50" charset="0"/>
              </a:rPr>
              <a:t>mokinius</a:t>
            </a:r>
            <a:endParaRPr lang="en-GB" sz="1200" dirty="0">
              <a:cs typeface="Poppin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28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91" y="1645967"/>
            <a:ext cx="10058400" cy="5122984"/>
          </a:xfrm>
          <a:prstGeom prst="rect">
            <a:avLst/>
          </a:prstGeom>
        </p:spPr>
      </p:pic>
      <p:sp>
        <p:nvSpPr>
          <p:cNvPr id="6" name="Pavadinimas 1"/>
          <p:cNvSpPr txBox="1">
            <a:spLocks/>
          </p:cNvSpPr>
          <p:nvPr/>
        </p:nvSpPr>
        <p:spPr>
          <a:xfrm>
            <a:off x="240321" y="206926"/>
            <a:ext cx="11243596" cy="1152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600" b="1" spc="-150" dirty="0" smtClean="0">
                <a:solidFill>
                  <a:srgbClr val="36AA65"/>
                </a:solidFill>
                <a:latin typeface="Montserrat" panose="00000500000000000000" pitchFamily="2" charset="0"/>
                <a:cs typeface="Poppins SemiBold" panose="00000700000000000000" pitchFamily="50" charset="0"/>
              </a:rPr>
              <a:t>SAUGUS SUGRĮŽIMAS Į MOKYKLAS:</a:t>
            </a:r>
          </a:p>
          <a:p>
            <a:endParaRPr lang="lt-LT" sz="1100" b="1" spc="-150" dirty="0" smtClean="0">
              <a:solidFill>
                <a:srgbClr val="36AA65"/>
              </a:solidFill>
              <a:latin typeface="Montserrat" panose="00000500000000000000" pitchFamily="2" charset="0"/>
              <a:cs typeface="Poppins SemiBold" panose="00000700000000000000" pitchFamily="50" charset="0"/>
            </a:endParaRPr>
          </a:p>
          <a:p>
            <a:r>
              <a:rPr lang="lt-LT" sz="2800" b="1" spc="-150" dirty="0" smtClean="0">
                <a:solidFill>
                  <a:srgbClr val="36AA65"/>
                </a:solidFill>
                <a:latin typeface="Montserrat" panose="00000500000000000000" pitchFamily="2" charset="0"/>
                <a:cs typeface="Poppins SemiBold" panose="00000700000000000000" pitchFamily="50" charset="0"/>
              </a:rPr>
              <a:t>Rekomendacijos</a:t>
            </a:r>
            <a:r>
              <a:rPr lang="en-GB" sz="2800" b="1" spc="-150" dirty="0" smtClean="0">
                <a:solidFill>
                  <a:srgbClr val="36AA65"/>
                </a:solidFill>
                <a:latin typeface="Montserrat" panose="00000500000000000000" pitchFamily="2" charset="0"/>
                <a:cs typeface="Poppins SemiBold" panose="00000700000000000000" pitchFamily="50" charset="0"/>
              </a:rPr>
              <a:t>*</a:t>
            </a:r>
            <a:r>
              <a:rPr lang="lt-LT" sz="2800" b="1" spc="-150" dirty="0" smtClean="0">
                <a:solidFill>
                  <a:srgbClr val="36AA65"/>
                </a:solidFill>
                <a:latin typeface="Montserrat" panose="00000500000000000000" pitchFamily="2" charset="0"/>
                <a:cs typeface="Poppins SemiBold" panose="00000700000000000000" pitchFamily="50" charset="0"/>
              </a:rPr>
              <a:t> saugiam ugdymo procesui</a:t>
            </a:r>
            <a:endParaRPr lang="lt-LT" sz="2800" b="1" spc="-150" dirty="0">
              <a:solidFill>
                <a:srgbClr val="40C978"/>
              </a:solidFill>
              <a:latin typeface="Montserrat" panose="00000500000000000000" pitchFamily="2" charset="0"/>
              <a:cs typeface="Poppins SemiBold" panose="00000700000000000000" pitchFamily="50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2139" y="6437014"/>
            <a:ext cx="795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36AA65"/>
                </a:solidFill>
                <a:latin typeface="+mj-lt"/>
              </a:rPr>
              <a:t>*</a:t>
            </a:r>
            <a:r>
              <a:rPr lang="lt-LT" b="1" dirty="0" smtClean="0">
                <a:solidFill>
                  <a:srgbClr val="36AA65"/>
                </a:solidFill>
                <a:latin typeface="+mj-lt"/>
              </a:rPr>
              <a:t>Ministerija yra parengusi individualias rekomendacijas atskiriems švietimo lygmenims</a:t>
            </a:r>
            <a:endParaRPr lang="en-GB" b="1" dirty="0">
              <a:solidFill>
                <a:srgbClr val="36AA65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4912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as" ma:contentTypeID="0x0101001EB83AA40F6A2C46BAC2346870FFC2C0" ma:contentTypeVersion="10" ma:contentTypeDescription="Kurkite naują dokumentą." ma:contentTypeScope="" ma:versionID="f05bba536c934a049039a172a9fd4e79">
  <xsd:schema xmlns:xsd="http://www.w3.org/2001/XMLSchema" xmlns:xs="http://www.w3.org/2001/XMLSchema" xmlns:p="http://schemas.microsoft.com/office/2006/metadata/properties" xmlns:ns3="3fbde038-5320-4b73-b8c7-c909e515fd7a" targetNamespace="http://schemas.microsoft.com/office/2006/metadata/properties" ma:root="true" ma:fieldsID="6f4fadc45af38e7e379a560e014dcdb1" ns3:_="">
    <xsd:import namespace="3fbde038-5320-4b73-b8c7-c909e515fd7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bde038-5320-4b73-b8c7-c909e515fd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urinio tipas"/>
        <xsd:element ref="dc:title" minOccurs="0" maxOccurs="1" ma:index="4" ma:displayName="Antraštė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1DEAC71-00E8-43F0-9AEF-0ACA9EBE8A8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DAD9387-D88F-4C23-9AE0-4F092E2757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bde038-5320-4b73-b8c7-c909e515fd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7A2953D-D691-4C89-ADDD-700AAB8C294B}">
  <ds:schemaRefs>
    <ds:schemaRef ds:uri="http://schemas.microsoft.com/office/2006/documentManagement/types"/>
    <ds:schemaRef ds:uri="http://schemas.microsoft.com/office/2006/metadata/properties"/>
    <ds:schemaRef ds:uri="3fbde038-5320-4b73-b8c7-c909e515fd7a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4162</TotalTime>
  <Words>763</Words>
  <Application>Microsoft Office PowerPoint</Application>
  <PresentationFormat>Plačiaekranė</PresentationFormat>
  <Paragraphs>91</Paragraphs>
  <Slides>12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7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Montserrat</vt:lpstr>
      <vt:lpstr>Poppins</vt:lpstr>
      <vt:lpstr>Poppins SemiBold</vt:lpstr>
      <vt:lpstr>Poppins Thin</vt:lpstr>
      <vt:lpstr>„Office“ tema</vt:lpstr>
      <vt:lpstr>2021-2022 mokslo metai: Kas nuveikta ruošiantis?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PREZENTACIJOS PAVADINIMAS</dc:title>
  <dc:creator>skaneris</dc:creator>
  <cp:lastModifiedBy>Lukas Dainoras | ŠMSM</cp:lastModifiedBy>
  <cp:revision>95</cp:revision>
  <cp:lastPrinted>2021-08-17T10:41:38Z</cp:lastPrinted>
  <dcterms:created xsi:type="dcterms:W3CDTF">2021-06-03T06:25:09Z</dcterms:created>
  <dcterms:modified xsi:type="dcterms:W3CDTF">2021-08-30T10:00:54Z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0x0101001EB83AA40F6A2C46BAC2346870FFC2C0</vt:lpwstr>
  </property>
</Properties>
</file>